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F1 (yüksek iyi)</c:v>
                </c:pt>
              </c:strCache>
            </c:strRef>
          </c:tx>
          <c:spPr>
            <a:solidFill>
              <a:srgbClr val="0A6FD1"/>
            </a:solidFill>
          </c:spPr>
          <c:cat>
            <c:strRef>
              <c:f>Sheet1!$A$2:$A$8</c:f>
              <c:strCache>
                <c:ptCount val="7"/>
                <c:pt idx="0">
                  <c:v>Çekicin AI Lab
(İkisi birlikte)</c:v>
                </c:pt>
                <c:pt idx="1">
                  <c:v>Çekicin hasar
YOLO11m</c:v>
                </c:pt>
                <c:pt idx="2">
                  <c:v>Önceki Çekicin
CarDD</c:v>
                </c:pt>
                <c:pt idx="3">
                  <c:v>shanexf YOLO11m
(sunucu)</c:v>
                </c:pt>
                <c:pt idx="4">
                  <c:v>Naiscorp R-CNN*
(sunucu)</c:v>
                </c:pt>
                <c:pt idx="5">
                  <c:v>beingamit99
ViT</c:v>
                </c:pt>
                <c:pt idx="6">
                  <c:v>tatar01230
YOLO11n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0.588</c:v>
                </c:pt>
                <c:pt idx="1">
                  <c:v>0.55</c:v>
                </c:pt>
                <c:pt idx="2">
                  <c:v>0.524</c:v>
                </c:pt>
                <c:pt idx="3">
                  <c:v>0.512</c:v>
                </c:pt>
                <c:pt idx="4">
                  <c:v>0.636</c:v>
                </c:pt>
                <c:pt idx="5">
                  <c:v>0.462</c:v>
                </c:pt>
                <c:pt idx="6">
                  <c:v>0.178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Yakalama (yüksek iyi)</c:v>
                </c:pt>
              </c:strCache>
            </c:strRef>
          </c:tx>
          <c:spPr>
            <a:solidFill>
              <a:srgbClr val="14B8A6"/>
            </a:solidFill>
          </c:spPr>
          <c:cat>
            <c:strRef>
              <c:f>Sheet1!$A$2:$A$8</c:f>
              <c:strCache>
                <c:ptCount val="7"/>
                <c:pt idx="0">
                  <c:v>Çekicin AI Lab
(İkisi birlikte)</c:v>
                </c:pt>
                <c:pt idx="1">
                  <c:v>Çekicin hasar
YOLO11m</c:v>
                </c:pt>
                <c:pt idx="2">
                  <c:v>Önceki Çekicin
CarDD</c:v>
                </c:pt>
                <c:pt idx="3">
                  <c:v>shanexf YOLO11m
(sunucu)</c:v>
                </c:pt>
                <c:pt idx="4">
                  <c:v>Naiscorp R-CNN*
(sunucu)</c:v>
                </c:pt>
                <c:pt idx="5">
                  <c:v>beingamit99
ViT</c:v>
                </c:pt>
                <c:pt idx="6">
                  <c:v>tatar01230
YOLO11n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0.864</c:v>
                </c:pt>
                <c:pt idx="1">
                  <c:v>0.864</c:v>
                </c:pt>
                <c:pt idx="2">
                  <c:v>0.797</c:v>
                </c:pt>
                <c:pt idx="3">
                  <c:v>0.762</c:v>
                </c:pt>
                <c:pt idx="4">
                  <c:v>0.828</c:v>
                </c:pt>
                <c:pt idx="5">
                  <c:v>0.981</c:v>
                </c:pt>
                <c:pt idx="6">
                  <c:v>0.777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Yanlış alarm (düşük iyi)</c:v>
                </c:pt>
              </c:strCache>
            </c:strRef>
          </c:tx>
          <c:spPr>
            <a:solidFill>
              <a:srgbClr val="E11D48"/>
            </a:solidFill>
          </c:spPr>
          <c:cat>
            <c:strRef>
              <c:f>Sheet1!$A$2:$A$8</c:f>
              <c:strCache>
                <c:ptCount val="7"/>
                <c:pt idx="0">
                  <c:v>Çekicin AI Lab
(İkisi birlikte)</c:v>
                </c:pt>
                <c:pt idx="1">
                  <c:v>Çekicin hasar
YOLO11m</c:v>
                </c:pt>
                <c:pt idx="2">
                  <c:v>Önceki Çekicin
CarDD</c:v>
                </c:pt>
                <c:pt idx="3">
                  <c:v>shanexf YOLO11m
(sunucu)</c:v>
                </c:pt>
                <c:pt idx="4">
                  <c:v>Naiscorp R-CNN*
(sunucu)</c:v>
                </c:pt>
                <c:pt idx="5">
                  <c:v>beingamit99
ViT</c:v>
                </c:pt>
                <c:pt idx="6">
                  <c:v>tatar01230
YOLO11n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0.205</c:v>
                </c:pt>
                <c:pt idx="1">
                  <c:v>0.205</c:v>
                </c:pt>
                <c:pt idx="2">
                  <c:v>0.277</c:v>
                </c:pt>
                <c:pt idx="3">
                  <c:v>0.143</c:v>
                </c:pt>
                <c:pt idx="4">
                  <c:v>0.121</c:v>
                </c:pt>
                <c:pt idx="5">
                  <c:v>0.946</c:v>
                </c:pt>
                <c:pt idx="6">
                  <c:v>0.518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sz="800"/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max val="1.0"/>
        </c:scaling>
        <c:delete val="0"/>
        <c:axPos val="l"/>
        <c:majorGridlines/>
        <c:numFmt formatCode="0%" sourceLinked="0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</a:p>
        </c:txPr>
        <c:crossAx val="-2068027336"/>
        <c:crosses val="autoZero"/>
      </c:valAx>
    </c:plotArea>
    <c:legend>
      <c:legendPos val="t"/>
      <c:overlay val="0"/>
      <c:txPr>
        <a:bodyPr/>
        <a:lstStyle/>
        <a:p>
          <a:pPr>
            <a:defRPr sz="1200"/>
          </a:pPr>
        </a:p>
      </c:txPr>
    </c:legend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Açılış: Çekicin ekibinin istediği modüllerden hasar tespiti çalışır durumda; bugün demo, test sonuçları ve sonraki adımlar.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1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4754880"/>
            <a:ext cx="12191695" cy="73152"/>
          </a:xfrm>
          <a:prstGeom prst="rect">
            <a:avLst/>
          </a:prstGeom>
          <a:solidFill>
            <a:srgbClr val="FFD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188720"/>
            <a:ext cx="1005840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1">
                <a:solidFill>
                  <a:srgbClr val="FFD000"/>
                </a:solidFill>
                <a:latin typeface="Calibri"/>
              </a:rPr>
              <a:t>ÇEKİCİN İÇİN HAZIRLANAN YAPAY ZEKÂ DEMOSU · EKİM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1737360"/>
            <a:ext cx="10515600" cy="1463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5400" b="1">
                <a:solidFill>
                  <a:srgbClr val="FFFFFF"/>
                </a:solidFill>
                <a:latin typeface="Calibri"/>
              </a:rPr>
              <a:t>Fotoğraftan Hasar Tespiti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2788920"/>
            <a:ext cx="10515600" cy="109728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CFE0F5"/>
                </a:solidFill>
                <a:latin typeface="Calibri"/>
              </a:rPr>
              <a:t>Hasar → parça → maliyet: çalışan demo, 1000 fotoğraflık test ve uzman modellerle karşılaştırma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5074920"/>
            <a:ext cx="7772400" cy="109728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9FB0C8"/>
                </a:solidFill>
                <a:latin typeface="Calibri"/>
              </a:rPr>
              <a:t>Canlı demo: https://sosa123454321-cekicin-site.static.hf.space/ai-lab/model-test.html</a:t>
            </a:r>
          </a:p>
          <a:p>
            <a:pPr algn="l">
              <a:spcAft>
                <a:spcPts val="600"/>
              </a:spcAft>
            </a:pPr>
            <a:r>
              <a:rPr sz="1400" b="0">
                <a:solidFill>
                  <a:srgbClr val="9FB0C8"/>
                </a:solidFill>
                <a:latin typeface="Calibri"/>
              </a:rPr>
              <a:t>Telefonda/tarayıcıda çalışır · modeller ve test verisi Hugging Face’te açık</a:t>
            </a:r>
          </a:p>
        </p:txBody>
      </p:sp>
      <p:pic>
        <p:nvPicPr>
          <p:cNvPr id="8" name="Picture 7" descr="qr_model_tes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66960" y="4983480"/>
            <a:ext cx="1554480" cy="155448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81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FFD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109728"/>
            <a:ext cx="91440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1">
                <a:solidFill>
                  <a:srgbClr val="FFD000"/>
                </a:solidFill>
                <a:latin typeface="Calibri"/>
              </a:rPr>
              <a:t>NEDEN?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329184"/>
            <a:ext cx="10607040" cy="5943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2700" b="1">
                <a:solidFill>
                  <a:srgbClr val="FFFFFF"/>
                </a:solidFill>
                <a:latin typeface="Calibri"/>
              </a:rPr>
              <a:t>Çekicin’in istediği modüller ve bu sunumun kapsamı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32720" y="6473952"/>
            <a:ext cx="1645920" cy="2743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5B677A"/>
                </a:solidFill>
                <a:latin typeface="Calibri"/>
              </a:rPr>
              <a:t>Çekicin · 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371600"/>
            <a:ext cx="3611880" cy="20116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5875">
            <a:solidFill>
              <a:srgbClr val="E6E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02920" y="1536192"/>
            <a:ext cx="73152" cy="457200"/>
          </a:xfrm>
          <a:prstGeom prst="rect">
            <a:avLst/>
          </a:prstGeom>
          <a:solidFill>
            <a:srgbClr val="0F8A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04088" y="1481328"/>
            <a:ext cx="329184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0F172A"/>
                </a:solidFill>
                <a:latin typeface="Calibri"/>
              </a:rPr>
              <a:t>📷 Hasar tespiti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1938528"/>
            <a:ext cx="329184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1000">
                <a:solidFill>
                  <a:srgbClr val="0F8A4B"/>
                </a:solidFill>
                <a:latin typeface="Calibri"/>
              </a:rPr>
              <a:t>● </a:t>
            </a:r>
            <a:r>
              <a:rPr sz="1500">
                <a:solidFill>
                  <a:srgbClr val="0F172A"/>
                </a:solidFill>
                <a:latin typeface="Calibri"/>
              </a:rPr>
              <a:t>Fotoğraftan hasar türü ve yeri</a:t>
            </a:r>
          </a:p>
          <a:p>
            <a:pPr>
              <a:spcAft>
                <a:spcPts val="400"/>
              </a:spcAft>
            </a:pPr>
            <a:r>
              <a:rPr sz="1000">
                <a:solidFill>
                  <a:srgbClr val="0F8A4B"/>
                </a:solidFill>
                <a:latin typeface="Calibri"/>
              </a:rPr>
              <a:t>● </a:t>
            </a:r>
            <a:r>
              <a:rPr sz="1500">
                <a:solidFill>
                  <a:srgbClr val="0F172A"/>
                </a:solidFill>
                <a:latin typeface="Calibri"/>
              </a:rPr>
              <a:t>Demo hazır · bu sunum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297680" y="1371600"/>
            <a:ext cx="3611880" cy="20116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5875">
            <a:solidFill>
              <a:srgbClr val="E6E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297680" y="1536192"/>
            <a:ext cx="73152" cy="457200"/>
          </a:xfrm>
          <a:prstGeom prst="rect">
            <a:avLst/>
          </a:prstGeom>
          <a:solidFill>
            <a:srgbClr val="9A63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98848" y="1481328"/>
            <a:ext cx="329184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0F172A"/>
                </a:solidFill>
                <a:latin typeface="Calibri"/>
              </a:rPr>
              <a:t>💰 Parça ve maliyet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80560" y="1938528"/>
            <a:ext cx="329184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1000">
                <a:solidFill>
                  <a:srgbClr val="9A6300"/>
                </a:solidFill>
                <a:latin typeface="Calibri"/>
              </a:rPr>
              <a:t>● </a:t>
            </a:r>
            <a:r>
              <a:rPr sz="1500">
                <a:solidFill>
                  <a:srgbClr val="0F172A"/>
                </a:solidFill>
                <a:latin typeface="Calibri"/>
              </a:rPr>
              <a:t>Onar / boya / değiştir + TRY aralığı</a:t>
            </a:r>
          </a:p>
          <a:p>
            <a:pPr>
              <a:spcAft>
                <a:spcPts val="400"/>
              </a:spcAft>
            </a:pPr>
            <a:r>
              <a:rPr sz="1000">
                <a:solidFill>
                  <a:srgbClr val="9A6300"/>
                </a:solidFill>
                <a:latin typeface="Calibri"/>
              </a:rPr>
              <a:t>● </a:t>
            </a:r>
            <a:r>
              <a:rPr sz="1500">
                <a:solidFill>
                  <a:srgbClr val="0F172A"/>
                </a:solidFill>
                <a:latin typeface="Calibri"/>
              </a:rPr>
              <a:t>Demo · fiyatlar örnek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92440" y="1371600"/>
            <a:ext cx="3611880" cy="20116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5875">
            <a:solidFill>
              <a:srgbClr val="E6E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92440" y="1536192"/>
            <a:ext cx="73152" cy="457200"/>
          </a:xfrm>
          <a:prstGeom prst="rect">
            <a:avLst/>
          </a:prstGeom>
          <a:solidFill>
            <a:srgbClr val="9A63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93608" y="1481328"/>
            <a:ext cx="329184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0F172A"/>
                </a:solidFill>
                <a:latin typeface="Calibri"/>
              </a:rPr>
              <a:t>🏪 Tedarikçi ve fiyat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75320" y="1938528"/>
            <a:ext cx="329184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1000">
                <a:solidFill>
                  <a:srgbClr val="9A6300"/>
                </a:solidFill>
                <a:latin typeface="Calibri"/>
              </a:rPr>
              <a:t>● </a:t>
            </a:r>
            <a:r>
              <a:rPr sz="1500">
                <a:solidFill>
                  <a:srgbClr val="0F172A"/>
                </a:solidFill>
                <a:latin typeface="Calibri"/>
              </a:rPr>
              <a:t>Yakın yedek parçacılar haritada</a:t>
            </a:r>
          </a:p>
          <a:p>
            <a:pPr>
              <a:spcAft>
                <a:spcPts val="400"/>
              </a:spcAft>
            </a:pPr>
            <a:r>
              <a:rPr sz="1000">
                <a:solidFill>
                  <a:srgbClr val="9A6300"/>
                </a:solidFill>
                <a:latin typeface="Calibri"/>
              </a:rPr>
              <a:t>● </a:t>
            </a:r>
            <a:r>
              <a:rPr sz="1500">
                <a:solidFill>
                  <a:srgbClr val="0F172A"/>
                </a:solidFill>
                <a:latin typeface="Calibri"/>
              </a:rPr>
              <a:t>Konum hazır · fiyat verisi gerekli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02920" y="3611880"/>
            <a:ext cx="3611880" cy="20116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5875">
            <a:solidFill>
              <a:srgbClr val="E6E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502920" y="3776472"/>
            <a:ext cx="73152" cy="457200"/>
          </a:xfrm>
          <a:prstGeom prst="rect">
            <a:avLst/>
          </a:prstGeom>
          <a:solidFill>
            <a:srgbClr val="9A63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04088" y="3721608"/>
            <a:ext cx="329184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0F172A"/>
                </a:solidFill>
                <a:latin typeface="Calibri"/>
              </a:rPr>
              <a:t>🎙️ Sesli yönlendirme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5800" y="4178808"/>
            <a:ext cx="329184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1000">
                <a:solidFill>
                  <a:srgbClr val="9A6300"/>
                </a:solidFill>
                <a:latin typeface="Calibri"/>
              </a:rPr>
              <a:t>● </a:t>
            </a:r>
            <a:r>
              <a:rPr sz="1500">
                <a:solidFill>
                  <a:srgbClr val="0F172A"/>
                </a:solidFill>
                <a:latin typeface="Calibri"/>
              </a:rPr>
              <a:t>Konuşma → yazı → SSS yanıtı</a:t>
            </a:r>
          </a:p>
          <a:p>
            <a:pPr>
              <a:spcAft>
                <a:spcPts val="400"/>
              </a:spcAft>
            </a:pPr>
            <a:r>
              <a:rPr sz="1000">
                <a:solidFill>
                  <a:srgbClr val="9A6300"/>
                </a:solidFill>
                <a:latin typeface="Calibri"/>
              </a:rPr>
              <a:t>● </a:t>
            </a:r>
            <a:r>
              <a:rPr sz="1500">
                <a:solidFill>
                  <a:srgbClr val="0F172A"/>
                </a:solidFill>
                <a:latin typeface="Calibri"/>
              </a:rPr>
              <a:t>Demo · LLM sonraki adım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297680" y="3611880"/>
            <a:ext cx="3611880" cy="20116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5875">
            <a:solidFill>
              <a:srgbClr val="E6E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4297680" y="3776472"/>
            <a:ext cx="73152" cy="457200"/>
          </a:xfrm>
          <a:prstGeom prst="rect">
            <a:avLst/>
          </a:prstGeom>
          <a:solidFill>
            <a:srgbClr val="0F8A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498848" y="3721608"/>
            <a:ext cx="329184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0F172A"/>
                </a:solidFill>
                <a:latin typeface="Calibri"/>
              </a:rPr>
              <a:t>⛽ Yakın hizmetler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480560" y="4178808"/>
            <a:ext cx="329184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1000">
                <a:solidFill>
                  <a:srgbClr val="0F8A4B"/>
                </a:solidFill>
                <a:latin typeface="Calibri"/>
              </a:rPr>
              <a:t>● </a:t>
            </a:r>
            <a:r>
              <a:rPr sz="1500">
                <a:solidFill>
                  <a:srgbClr val="0F172A"/>
                </a:solidFill>
                <a:latin typeface="Calibri"/>
              </a:rPr>
              <a:t>Akaryakıt, şarj, lastik, çilingir</a:t>
            </a:r>
          </a:p>
          <a:p>
            <a:pPr>
              <a:spcAft>
                <a:spcPts val="400"/>
              </a:spcAft>
            </a:pPr>
            <a:r>
              <a:rPr sz="1000">
                <a:solidFill>
                  <a:srgbClr val="0F8A4B"/>
                </a:solidFill>
                <a:latin typeface="Calibri"/>
              </a:rPr>
              <a:t>● </a:t>
            </a:r>
            <a:r>
              <a:rPr sz="1500">
                <a:solidFill>
                  <a:srgbClr val="0F172A"/>
                </a:solidFill>
                <a:latin typeface="Calibri"/>
              </a:rPr>
              <a:t>Demo hazır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092440" y="3611880"/>
            <a:ext cx="3611880" cy="20116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5875">
            <a:solidFill>
              <a:srgbClr val="E6E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092440" y="3776472"/>
            <a:ext cx="73152" cy="457200"/>
          </a:xfrm>
          <a:prstGeom prst="rect">
            <a:avLst/>
          </a:prstGeom>
          <a:solidFill>
            <a:srgbClr val="0A6F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293608" y="3721608"/>
            <a:ext cx="329184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0F172A"/>
                </a:solidFill>
                <a:latin typeface="Calibri"/>
              </a:rPr>
              <a:t>🌍 %70 hedefi, COP31, AB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275320" y="4178808"/>
            <a:ext cx="329184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1000">
                <a:solidFill>
                  <a:srgbClr val="0A6FD1"/>
                </a:solidFill>
                <a:latin typeface="Calibri"/>
              </a:rPr>
              <a:t>● </a:t>
            </a:r>
            <a:r>
              <a:rPr sz="1500">
                <a:solidFill>
                  <a:srgbClr val="0F172A"/>
                </a:solidFill>
                <a:latin typeface="Calibri"/>
              </a:rPr>
              <a:t>Atama simülatörü, COP31 ve Eurostars planı</a:t>
            </a:r>
          </a:p>
          <a:p>
            <a:pPr>
              <a:spcAft>
                <a:spcPts val="400"/>
              </a:spcAft>
            </a:pPr>
            <a:r>
              <a:rPr sz="1000">
                <a:solidFill>
                  <a:srgbClr val="0A6FD1"/>
                </a:solidFill>
                <a:latin typeface="Calibri"/>
              </a:rPr>
              <a:t>● </a:t>
            </a:r>
            <a:r>
              <a:rPr sz="1500">
                <a:solidFill>
                  <a:srgbClr val="0F172A"/>
                </a:solidFill>
                <a:latin typeface="Calibri"/>
              </a:rPr>
              <a:t>Simülasyon · plan hazır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02920" y="5943600"/>
            <a:ext cx="1115568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B677A"/>
                </a:solidFill>
                <a:latin typeface="Calibri"/>
              </a:rPr>
              <a:t>Bu sunum hasar tespitine odaklanır: zincirin ilk halkası. Diğer modüllerin demoları AI Lab’de.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81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FFD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109728"/>
            <a:ext cx="91440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1">
                <a:solidFill>
                  <a:srgbClr val="FFD000"/>
                </a:solidFill>
                <a:latin typeface="Calibri"/>
              </a:rPr>
              <a:t>ÇEKICIN AKIŞI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329184"/>
            <a:ext cx="10607040" cy="5943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2700" b="1">
                <a:solidFill>
                  <a:srgbClr val="FFFFFF"/>
                </a:solidFill>
                <a:latin typeface="Calibri"/>
              </a:rPr>
              <a:t>Uygulamadaki yeri: talep fotoğrafından teklife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32720" y="6473952"/>
            <a:ext cx="1645920" cy="2743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5B677A"/>
                </a:solidFill>
                <a:latin typeface="Calibri"/>
              </a:rPr>
              <a:t>Çekicin · 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1645920"/>
            <a:ext cx="1737360" cy="21031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E6E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11480" y="1783080"/>
            <a:ext cx="173736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>
              <a:spcAft>
                <a:spcPts val="600"/>
              </a:spcAft>
            </a:pPr>
            <a:r>
              <a:rPr sz="2200" b="1">
                <a:solidFill>
                  <a:srgbClr val="0A6FD1"/>
                </a:solidFill>
                <a:latin typeface="Calibri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4632" y="2240280"/>
            <a:ext cx="1591056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0F172A"/>
                </a:solidFill>
                <a:latin typeface="Calibri"/>
              </a:rPr>
              <a:t>Talep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4632" y="2697480"/>
            <a:ext cx="1591056" cy="10058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>
              <a:spcAft>
                <a:spcPts val="600"/>
              </a:spcAft>
            </a:pPr>
            <a:r>
              <a:rPr sz="1250" b="0">
                <a:solidFill>
                  <a:srgbClr val="5B677A"/>
                </a:solidFill>
                <a:latin typeface="Calibri"/>
              </a:rPr>
              <a:t>Konum, araç, hizmet türü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112264" y="2377440"/>
            <a:ext cx="27432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2800" b="1">
                <a:solidFill>
                  <a:srgbClr val="5B677A"/>
                </a:solidFill>
                <a:latin typeface="Calibri"/>
              </a:rPr>
              <a:t>›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331720" y="1645920"/>
            <a:ext cx="1737360" cy="21031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E6E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2331720" y="1783080"/>
            <a:ext cx="173736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>
              <a:spcAft>
                <a:spcPts val="600"/>
              </a:spcAft>
            </a:pPr>
            <a:r>
              <a:rPr sz="2200" b="1">
                <a:solidFill>
                  <a:srgbClr val="0A6FD1"/>
                </a:solidFill>
                <a:latin typeface="Calibri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404872" y="2240280"/>
            <a:ext cx="1591056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0F172A"/>
                </a:solidFill>
                <a:latin typeface="Calibri"/>
              </a:rPr>
              <a:t>Fotoğraf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404872" y="2697480"/>
            <a:ext cx="1591056" cy="10058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>
              <a:spcAft>
                <a:spcPts val="600"/>
              </a:spcAft>
            </a:pPr>
            <a:r>
              <a:rPr sz="1250" b="0">
                <a:solidFill>
                  <a:srgbClr val="5B677A"/>
                </a:solidFill>
                <a:latin typeface="Calibri"/>
              </a:rPr>
              <a:t>Uygulama zaten fotoğraf alıyor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032504" y="2377440"/>
            <a:ext cx="27432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2800" b="1">
                <a:solidFill>
                  <a:srgbClr val="5B677A"/>
                </a:solidFill>
                <a:latin typeface="Calibri"/>
              </a:rPr>
              <a:t>›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4251960" y="1645920"/>
            <a:ext cx="1737360" cy="2103120"/>
          </a:xfrm>
          <a:prstGeom prst="roundRect">
            <a:avLst>
              <a:gd name="adj" fmla="val 10000"/>
            </a:avLst>
          </a:prstGeom>
          <a:solidFill>
            <a:srgbClr val="FFD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4251960" y="1783080"/>
            <a:ext cx="173736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>
              <a:spcAft>
                <a:spcPts val="600"/>
              </a:spcAft>
            </a:pPr>
            <a:r>
              <a:rPr sz="2200" b="1">
                <a:solidFill>
                  <a:srgbClr val="08111F"/>
                </a:solidFill>
                <a:latin typeface="Calibri"/>
              </a:rPr>
              <a:t>3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325112" y="2240280"/>
            <a:ext cx="1591056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0F172A"/>
                </a:solidFill>
                <a:latin typeface="Calibri"/>
              </a:rPr>
              <a:t>AI analiz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325112" y="2697480"/>
            <a:ext cx="1591056" cy="10058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>
              <a:spcAft>
                <a:spcPts val="600"/>
              </a:spcAft>
            </a:pPr>
            <a:r>
              <a:rPr sz="1250" b="0">
                <a:solidFill>
                  <a:srgbClr val="0F172A"/>
                </a:solidFill>
                <a:latin typeface="Calibri"/>
              </a:rPr>
              <a:t>Hasar türü, parça, maliyet, çekici gerekli mi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952744" y="2377440"/>
            <a:ext cx="27432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2800" b="1">
                <a:solidFill>
                  <a:srgbClr val="5B677A"/>
                </a:solidFill>
                <a:latin typeface="Calibri"/>
              </a:rPr>
              <a:t>›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172200" y="1645920"/>
            <a:ext cx="1737360" cy="21031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E6E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172200" y="1783080"/>
            <a:ext cx="173736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>
              <a:spcAft>
                <a:spcPts val="600"/>
              </a:spcAft>
            </a:pPr>
            <a:r>
              <a:rPr sz="2200" b="1">
                <a:solidFill>
                  <a:srgbClr val="0A6FD1"/>
                </a:solidFill>
                <a:latin typeface="Calibri"/>
              </a:rPr>
              <a:t>4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245352" y="2240280"/>
            <a:ext cx="1591056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0F172A"/>
                </a:solidFill>
                <a:latin typeface="Calibri"/>
              </a:rPr>
              <a:t>Teklifler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245352" y="2697480"/>
            <a:ext cx="1591056" cy="10058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>
              <a:spcAft>
                <a:spcPts val="600"/>
              </a:spcAft>
            </a:pPr>
            <a:r>
              <a:rPr sz="1250" b="0">
                <a:solidFill>
                  <a:srgbClr val="5B677A"/>
                </a:solidFill>
                <a:latin typeface="Calibri"/>
              </a:rPr>
              <a:t>Sürücü hasarı görerek doğru ekipmanla teklif verir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872984" y="2377440"/>
            <a:ext cx="27432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2800" b="1">
                <a:solidFill>
                  <a:srgbClr val="5B677A"/>
                </a:solidFill>
                <a:latin typeface="Calibri"/>
              </a:rPr>
              <a:t>›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092440" y="1645920"/>
            <a:ext cx="1737360" cy="21031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E6E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092440" y="1783080"/>
            <a:ext cx="173736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>
              <a:spcAft>
                <a:spcPts val="600"/>
              </a:spcAft>
            </a:pPr>
            <a:r>
              <a:rPr sz="2200" b="1">
                <a:solidFill>
                  <a:srgbClr val="0A6FD1"/>
                </a:solidFill>
                <a:latin typeface="Calibri"/>
              </a:rPr>
              <a:t>5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165592" y="2240280"/>
            <a:ext cx="1591056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0F172A"/>
                </a:solidFill>
                <a:latin typeface="Calibri"/>
              </a:rPr>
              <a:t>Yolda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165592" y="2697480"/>
            <a:ext cx="1591056" cy="10058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>
              <a:spcAft>
                <a:spcPts val="600"/>
              </a:spcAft>
            </a:pPr>
            <a:r>
              <a:rPr sz="1250" b="0">
                <a:solidFill>
                  <a:srgbClr val="5B677A"/>
                </a:solidFill>
                <a:latin typeface="Calibri"/>
              </a:rPr>
              <a:t>Rota takibi, bildirimler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9793224" y="2377440"/>
            <a:ext cx="27432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2800" b="1">
                <a:solidFill>
                  <a:srgbClr val="5B677A"/>
                </a:solidFill>
                <a:latin typeface="Calibri"/>
              </a:rPr>
              <a:t>›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0012680" y="1645920"/>
            <a:ext cx="1737360" cy="210312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E6E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0012680" y="1783080"/>
            <a:ext cx="173736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>
              <a:spcAft>
                <a:spcPts val="600"/>
              </a:spcAft>
            </a:pPr>
            <a:r>
              <a:rPr sz="2200" b="1">
                <a:solidFill>
                  <a:srgbClr val="0A6FD1"/>
                </a:solidFill>
                <a:latin typeface="Calibri"/>
              </a:rPr>
              <a:t>6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10085832" y="2240280"/>
            <a:ext cx="1591056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>
              <a:spcAft>
                <a:spcPts val="600"/>
              </a:spcAft>
            </a:pPr>
            <a:r>
              <a:rPr sz="1700" b="1">
                <a:solidFill>
                  <a:srgbClr val="0F172A"/>
                </a:solidFill>
                <a:latin typeface="Calibri"/>
              </a:rPr>
              <a:t>Teslim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085832" y="2697480"/>
            <a:ext cx="1591056" cy="10058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>
              <a:spcAft>
                <a:spcPts val="600"/>
              </a:spcAft>
            </a:pPr>
            <a:r>
              <a:rPr sz="1250" b="0">
                <a:solidFill>
                  <a:srgbClr val="5B677A"/>
                </a:solidFill>
                <a:latin typeface="Calibri"/>
              </a:rPr>
              <a:t>Servis / parça tedarikçisi eşleştirme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11480" y="4114800"/>
            <a:ext cx="5577840" cy="21031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5875">
            <a:solidFill>
              <a:srgbClr val="E6E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Rectangle 37"/>
          <p:cNvSpPr/>
          <p:nvPr/>
        </p:nvSpPr>
        <p:spPr>
          <a:xfrm>
            <a:off x="411480" y="4279392"/>
            <a:ext cx="73152" cy="457200"/>
          </a:xfrm>
          <a:prstGeom prst="rect">
            <a:avLst/>
          </a:prstGeom>
          <a:solidFill>
            <a:srgbClr val="0A6F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12648" y="4224528"/>
            <a:ext cx="525780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0F172A"/>
                </a:solidFill>
                <a:latin typeface="Calibri"/>
              </a:rPr>
              <a:t>Bugün uygulamada olanlar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94360" y="4681728"/>
            <a:ext cx="52578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1000">
                <a:solidFill>
                  <a:srgbClr val="0A6FD1"/>
                </a:solidFill>
                <a:latin typeface="Calibri"/>
              </a:rPr>
              <a:t>● </a:t>
            </a:r>
            <a:r>
              <a:rPr sz="1500">
                <a:solidFill>
                  <a:srgbClr val="0F172A"/>
                </a:solidFill>
                <a:latin typeface="Calibri"/>
              </a:rPr>
              <a:t>Talebe fotoğraf ve açıklama ekleme</a:t>
            </a:r>
          </a:p>
          <a:p>
            <a:pPr>
              <a:spcAft>
                <a:spcPts val="400"/>
              </a:spcAft>
            </a:pPr>
            <a:r>
              <a:rPr sz="1000">
                <a:solidFill>
                  <a:srgbClr val="0A6FD1"/>
                </a:solidFill>
                <a:latin typeface="Calibri"/>
              </a:rPr>
              <a:t>● </a:t>
            </a:r>
            <a:r>
              <a:rPr sz="1500">
                <a:solidFill>
                  <a:srgbClr val="0F172A"/>
                </a:solidFill>
                <a:latin typeface="Calibri"/>
              </a:rPr>
              <a:t>Araç tanımalı kaza tutanağı, plaka doğrulama</a:t>
            </a:r>
          </a:p>
          <a:p>
            <a:pPr>
              <a:spcAft>
                <a:spcPts val="400"/>
              </a:spcAft>
            </a:pPr>
            <a:r>
              <a:rPr sz="1000">
                <a:solidFill>
                  <a:srgbClr val="0A6FD1"/>
                </a:solidFill>
                <a:latin typeface="Calibri"/>
              </a:rPr>
              <a:t>● </a:t>
            </a:r>
            <a:r>
              <a:rPr sz="1500">
                <a:solidFill>
                  <a:srgbClr val="0F172A"/>
                </a:solidFill>
                <a:latin typeface="Calibri"/>
              </a:rPr>
              <a:t>Teklif / karşı teklif, 3D Secure ödeme, rota takibi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6172200" y="4114800"/>
            <a:ext cx="5577840" cy="210312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5875">
            <a:solidFill>
              <a:srgbClr val="E6E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ectangle 41"/>
          <p:cNvSpPr/>
          <p:nvPr/>
        </p:nvSpPr>
        <p:spPr>
          <a:xfrm>
            <a:off x="6172200" y="4279392"/>
            <a:ext cx="73152" cy="457200"/>
          </a:xfrm>
          <a:prstGeom prst="rect">
            <a:avLst/>
          </a:prstGeom>
          <a:solidFill>
            <a:srgbClr val="0F8A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373368" y="4224528"/>
            <a:ext cx="525780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0F172A"/>
                </a:solidFill>
                <a:latin typeface="Calibri"/>
              </a:rPr>
              <a:t>AI ile eklenen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355080" y="4681728"/>
            <a:ext cx="525780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1000">
                <a:solidFill>
                  <a:srgbClr val="0F8A4B"/>
                </a:solidFill>
                <a:latin typeface="Calibri"/>
              </a:rPr>
              <a:t>● </a:t>
            </a:r>
            <a:r>
              <a:rPr sz="1500">
                <a:solidFill>
                  <a:srgbClr val="0F172A"/>
                </a:solidFill>
                <a:latin typeface="Calibri"/>
              </a:rPr>
              <a:t>Fotoğraf yüklenince tek API çağrısı: /v1/damage/assess</a:t>
            </a:r>
          </a:p>
          <a:p>
            <a:pPr>
              <a:spcAft>
                <a:spcPts val="400"/>
              </a:spcAft>
            </a:pPr>
            <a:r>
              <a:rPr sz="1000">
                <a:solidFill>
                  <a:srgbClr val="0F8A4B"/>
                </a:solidFill>
                <a:latin typeface="Calibri"/>
              </a:rPr>
              <a:t>● </a:t>
            </a:r>
            <a:r>
              <a:rPr sz="1500">
                <a:solidFill>
                  <a:srgbClr val="0F172A"/>
                </a:solidFill>
                <a:latin typeface="Calibri"/>
              </a:rPr>
              <a:t>Sürücüye hasar özeti → doğru ekipman, daha isabetli teklif</a:t>
            </a:r>
          </a:p>
          <a:p>
            <a:pPr>
              <a:spcAft>
                <a:spcPts val="400"/>
              </a:spcAft>
            </a:pPr>
            <a:r>
              <a:rPr sz="1000">
                <a:solidFill>
                  <a:srgbClr val="0F8A4B"/>
                </a:solidFill>
                <a:latin typeface="Calibri"/>
              </a:rPr>
              <a:t>● </a:t>
            </a:r>
            <a:r>
              <a:rPr sz="1500">
                <a:solidFill>
                  <a:srgbClr val="0F172A"/>
                </a:solidFill>
                <a:latin typeface="Calibri"/>
              </a:rPr>
              <a:t>Müşteriye ön maliyet aralığı (ekspertiz değil)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81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FFD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109728"/>
            <a:ext cx="91440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1">
                <a:solidFill>
                  <a:srgbClr val="FFD000"/>
                </a:solidFill>
                <a:latin typeface="Calibri"/>
              </a:rPr>
              <a:t>TEKNIK YAPI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329184"/>
            <a:ext cx="10607040" cy="5943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2700" b="1">
                <a:solidFill>
                  <a:srgbClr val="FFFFFF"/>
                </a:solidFill>
                <a:latin typeface="Calibri"/>
              </a:rPr>
              <a:t>Nasıl çalışır?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32720" y="6473952"/>
            <a:ext cx="1645920" cy="2743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5B677A"/>
                </a:solidFill>
                <a:latin typeface="Calibri"/>
              </a:rPr>
              <a:t>Çekicin · 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11480" y="1554480"/>
            <a:ext cx="2057400" cy="23774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1750">
            <a:solidFill>
              <a:srgbClr val="0A6FD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411480" y="1554480"/>
            <a:ext cx="2057400" cy="502920"/>
          </a:xfrm>
          <a:prstGeom prst="rect">
            <a:avLst/>
          </a:prstGeom>
          <a:solidFill>
            <a:srgbClr val="0A6F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11480" y="1591056"/>
            <a:ext cx="2057400" cy="45720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ctr"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Calibri"/>
              </a:rPr>
              <a:t>Fotoğraf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02920" y="2194560"/>
            <a:ext cx="1874519" cy="16459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>
              <a:spcAft>
                <a:spcPts val="600"/>
              </a:spcAft>
            </a:pPr>
            <a:r>
              <a:rPr sz="1350" b="0">
                <a:solidFill>
                  <a:srgbClr val="0F172A"/>
                </a:solidFill>
                <a:latin typeface="Calibri"/>
              </a:rPr>
              <a:t>Müşteri telefonu
KVKK onayı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441448" y="2377440"/>
            <a:ext cx="32004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5B677A"/>
                </a:solidFill>
                <a:latin typeface="Calibri"/>
              </a:rPr>
              <a:t>→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743200" y="1554480"/>
            <a:ext cx="2057400" cy="23774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1750">
            <a:solidFill>
              <a:srgbClr val="7C3A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743200" y="1554480"/>
            <a:ext cx="2057400" cy="502920"/>
          </a:xfrm>
          <a:prstGeom prst="rect">
            <a:avLst/>
          </a:prstGeom>
          <a:solidFill>
            <a:srgbClr val="7C3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2743200" y="1591056"/>
            <a:ext cx="2057400" cy="45720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ctr"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Calibri"/>
              </a:rPr>
              <a:t>YOLO11m hasar modeli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834640" y="2194560"/>
            <a:ext cx="1874519" cy="16459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>
              <a:spcAft>
                <a:spcPts val="600"/>
              </a:spcAft>
            </a:pPr>
            <a:r>
              <a:rPr sz="1350" b="0">
                <a:solidFill>
                  <a:srgbClr val="0F172A"/>
                </a:solidFill>
                <a:latin typeface="Calibri"/>
              </a:rPr>
              <a:t>6 tür: göçük, çizik, çatlak,
cam, lamba, lastik
sağlam araçlarla da eğitildi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773168" y="2377440"/>
            <a:ext cx="32004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5B677A"/>
                </a:solidFill>
                <a:latin typeface="Calibri"/>
              </a:rPr>
              <a:t>→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074920" y="1554480"/>
            <a:ext cx="2057400" cy="23774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1750">
            <a:solidFill>
              <a:srgbClr val="7C3AED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5074920" y="1554480"/>
            <a:ext cx="2057400" cy="502920"/>
          </a:xfrm>
          <a:prstGeom prst="rect">
            <a:avLst/>
          </a:prstGeom>
          <a:solidFill>
            <a:srgbClr val="7C3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074920" y="1591056"/>
            <a:ext cx="2057400" cy="45720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ctr"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Calibri"/>
              </a:rPr>
              <a:t>YOLO11n parça modeli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5166360" y="2194560"/>
            <a:ext cx="1874519" cy="16459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>
              <a:spcAft>
                <a:spcPts val="600"/>
              </a:spcAft>
            </a:pPr>
            <a:r>
              <a:rPr sz="1350" b="0">
                <a:solidFill>
                  <a:srgbClr val="0F172A"/>
                </a:solidFill>
                <a:latin typeface="Calibri"/>
              </a:rPr>
              <a:t>14 hasarlı parça
(kaput, kapı, tampon, far…)
yalnızca hasar doğrulanırsa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104888" y="2377440"/>
            <a:ext cx="32004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5B677A"/>
                </a:solidFill>
                <a:latin typeface="Calibri"/>
              </a:rPr>
              <a:t>→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7406640" y="1554480"/>
            <a:ext cx="2057400" cy="23774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1750">
            <a:solidFill>
              <a:srgbClr val="EA580C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7406640" y="1554480"/>
            <a:ext cx="2057400" cy="502920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7406640" y="1591056"/>
            <a:ext cx="2057400" cy="45720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ctr"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Calibri"/>
              </a:rPr>
              <a:t>Kural motoru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498080" y="2194560"/>
            <a:ext cx="1874519" cy="16459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>
              <a:spcAft>
                <a:spcPts val="600"/>
              </a:spcAft>
            </a:pPr>
            <a:r>
              <a:rPr sz="1350" b="0">
                <a:solidFill>
                  <a:srgbClr val="0F172A"/>
                </a:solidFill>
                <a:latin typeface="Calibri"/>
              </a:rPr>
              <a:t>Onar / boya / değiştir
TRY maliyet aralığı
çekici gerekli mi?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436608" y="2377440"/>
            <a:ext cx="32004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2600" b="1">
                <a:solidFill>
                  <a:srgbClr val="5B677A"/>
                </a:solidFill>
                <a:latin typeface="Calibri"/>
              </a:rPr>
              <a:t>→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738359" y="1554480"/>
            <a:ext cx="2057400" cy="23774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 w="31750">
            <a:solidFill>
              <a:srgbClr val="0F8A4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9738359" y="1554480"/>
            <a:ext cx="2057400" cy="502920"/>
          </a:xfrm>
          <a:prstGeom prst="rect">
            <a:avLst/>
          </a:prstGeom>
          <a:solidFill>
            <a:srgbClr val="0F8A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738359" y="1591056"/>
            <a:ext cx="2057400" cy="45720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ctr"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Calibri"/>
              </a:rPr>
              <a:t>Çıktı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829799" y="2194560"/>
            <a:ext cx="1874519" cy="16459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>
              <a:spcAft>
                <a:spcPts val="600"/>
              </a:spcAft>
            </a:pPr>
            <a:r>
              <a:rPr sz="1350" b="0">
                <a:solidFill>
                  <a:srgbClr val="0F172A"/>
                </a:solidFill>
                <a:latin typeface="Calibri"/>
              </a:rPr>
              <a:t>Uygulama ekranı
sürücüye özet
API (JSON)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411480" y="4343400"/>
            <a:ext cx="2651760" cy="13258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E6E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411480" y="4453128"/>
            <a:ext cx="2651760" cy="64008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>
              <a:spcAft>
                <a:spcPts val="600"/>
              </a:spcAft>
            </a:pPr>
            <a:r>
              <a:rPr sz="3600" b="1">
                <a:solidFill>
                  <a:srgbClr val="0A6FD1"/>
                </a:solidFill>
                <a:latin typeface="Calibri"/>
              </a:rPr>
              <a:t>20 MB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02920" y="5093208"/>
            <a:ext cx="246888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>
              <a:spcAft>
                <a:spcPts val="600"/>
              </a:spcAft>
            </a:pPr>
            <a:r>
              <a:rPr sz="1250" b="0">
                <a:solidFill>
                  <a:srgbClr val="5B677A"/>
                </a:solidFill>
                <a:latin typeface="Calibri"/>
              </a:rPr>
              <a:t>int8 ONNX hasar modeli · telefonda çalışır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3246120" y="4343400"/>
            <a:ext cx="2651760" cy="13258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E6E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3246120" y="4453128"/>
            <a:ext cx="2651760" cy="64008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>
              <a:spcAft>
                <a:spcPts val="600"/>
              </a:spcAft>
            </a:pPr>
            <a:r>
              <a:rPr sz="3600" b="1">
                <a:solidFill>
                  <a:srgbClr val="0A6FD1"/>
                </a:solidFill>
                <a:latin typeface="Calibri"/>
              </a:rPr>
              <a:t>~0,5 sn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337560" y="5093208"/>
            <a:ext cx="246888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>
              <a:spcAft>
                <a:spcPts val="600"/>
              </a:spcAft>
            </a:pPr>
            <a:r>
              <a:rPr sz="1250" b="0">
                <a:solidFill>
                  <a:srgbClr val="5B677A"/>
                </a:solidFill>
                <a:latin typeface="Calibri"/>
              </a:rPr>
              <a:t>fotoğraf başına (tarayıcıda)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080760" y="4343400"/>
            <a:ext cx="2651760" cy="13258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E6E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080760" y="4453128"/>
            <a:ext cx="2651760" cy="64008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>
              <a:spcAft>
                <a:spcPts val="600"/>
              </a:spcAft>
            </a:pPr>
            <a:r>
              <a:rPr sz="3600" b="1">
                <a:solidFill>
                  <a:srgbClr val="0F8A4B"/>
                </a:solidFill>
                <a:latin typeface="Calibri"/>
              </a:rPr>
              <a:t>0 TL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172200" y="5093208"/>
            <a:ext cx="246888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>
              <a:spcAft>
                <a:spcPts val="600"/>
              </a:spcAft>
            </a:pPr>
            <a:r>
              <a:rPr sz="1250" b="0">
                <a:solidFill>
                  <a:srgbClr val="5B677A"/>
                </a:solidFill>
                <a:latin typeface="Calibri"/>
              </a:rPr>
              <a:t>çalıştırma maliyeti (cihazda)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8915400" y="4343400"/>
            <a:ext cx="2834640" cy="13258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E6E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8915400" y="4453128"/>
            <a:ext cx="2834640" cy="64008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>
              <a:spcAft>
                <a:spcPts val="600"/>
              </a:spcAft>
            </a:pPr>
            <a:r>
              <a:rPr sz="3600" b="1">
                <a:solidFill>
                  <a:srgbClr val="0A6FD1"/>
                </a:solidFill>
                <a:latin typeface="Calibri"/>
              </a:rPr>
              <a:t>Açık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9006840" y="5093208"/>
            <a:ext cx="265176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>
              <a:spcAft>
                <a:spcPts val="600"/>
              </a:spcAft>
            </a:pPr>
            <a:r>
              <a:rPr sz="1250" b="0">
                <a:solidFill>
                  <a:srgbClr val="5B677A"/>
                </a:solidFill>
                <a:latin typeface="Calibri"/>
              </a:rPr>
              <a:t>modeller ve test verisi Hugging Face’te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411480" y="5852160"/>
            <a:ext cx="1133856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350" b="0">
                <a:solidFill>
                  <a:srgbClr val="5B677A"/>
                </a:solidFill>
                <a:latin typeface="Calibri"/>
              </a:rPr>
              <a:t>İsteğe bağlı bulut ikinci görüş: Cloudflare Workers AI üzerinde API (v1.2.2). Fotoğraf yalnızca kullanıcı onay verirse saklanır.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81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FFD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109728"/>
            <a:ext cx="91440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1">
                <a:solidFill>
                  <a:srgbClr val="FFD000"/>
                </a:solidFill>
                <a:latin typeface="Calibri"/>
              </a:rPr>
              <a:t>NASIL ÖLÇTÜK?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329184"/>
            <a:ext cx="10607040" cy="5943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2700" b="1">
                <a:solidFill>
                  <a:srgbClr val="FFFFFF"/>
                </a:solidFill>
                <a:latin typeface="Calibri"/>
              </a:rPr>
              <a:t>Test düzeni: 1000 fotoğraf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32720" y="6473952"/>
            <a:ext cx="1645920" cy="2743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5B677A"/>
                </a:solidFill>
                <a:latin typeface="Calibri"/>
              </a:rPr>
              <a:t>Çekicin · 5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417320"/>
            <a:ext cx="2743200" cy="13258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E6E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2920" y="1527048"/>
            <a:ext cx="2743200" cy="64008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>
              <a:spcAft>
                <a:spcPts val="600"/>
              </a:spcAft>
            </a:pPr>
            <a:r>
              <a:rPr sz="3600" b="1">
                <a:solidFill>
                  <a:srgbClr val="0A6FD1"/>
                </a:solidFill>
                <a:latin typeface="Calibri"/>
              </a:rPr>
              <a:t>888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2167128"/>
            <a:ext cx="256032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>
              <a:spcAft>
                <a:spcPts val="600"/>
              </a:spcAft>
            </a:pPr>
            <a:r>
              <a:rPr sz="1250" b="0">
                <a:solidFill>
                  <a:srgbClr val="5B677A"/>
                </a:solidFill>
                <a:latin typeface="Calibri"/>
              </a:rPr>
              <a:t>hasarlı araç (AutoDamageIQ, CC-BY-4.0)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29000" y="1417320"/>
            <a:ext cx="2743200" cy="13258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E6E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429000" y="1527048"/>
            <a:ext cx="2743200" cy="64008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>
              <a:spcAft>
                <a:spcPts val="600"/>
              </a:spcAft>
            </a:pPr>
            <a:r>
              <a:rPr sz="3600" b="1">
                <a:solidFill>
                  <a:srgbClr val="0F8A4B"/>
                </a:solidFill>
                <a:latin typeface="Calibri"/>
              </a:rPr>
              <a:t>112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0440" y="2167128"/>
            <a:ext cx="256032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>
              <a:spcAft>
                <a:spcPts val="600"/>
              </a:spcAft>
            </a:pPr>
            <a:r>
              <a:rPr sz="1250" b="0">
                <a:solidFill>
                  <a:srgbClr val="5B677A"/>
                </a:solidFill>
                <a:latin typeface="Calibri"/>
              </a:rPr>
              <a:t>sağlam araç (yanlış alarm ölçümü)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55080" y="1417320"/>
            <a:ext cx="2743200" cy="13258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E6E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55080" y="1527048"/>
            <a:ext cx="2743200" cy="64008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>
              <a:spcAft>
                <a:spcPts val="600"/>
              </a:spcAft>
            </a:pPr>
            <a:r>
              <a:rPr sz="3600" b="1">
                <a:solidFill>
                  <a:srgbClr val="0A6FD1"/>
                </a:solidFill>
                <a:latin typeface="Calibri"/>
              </a:rPr>
              <a:t>8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46520" y="2167128"/>
            <a:ext cx="256032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>
              <a:spcAft>
                <a:spcPts val="600"/>
              </a:spcAft>
            </a:pPr>
            <a:r>
              <a:rPr sz="1250" b="0">
                <a:solidFill>
                  <a:srgbClr val="5B677A"/>
                </a:solidFill>
                <a:latin typeface="Calibri"/>
              </a:rPr>
              <a:t>model / mod aynı fotoğraflarda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281160" y="1417320"/>
            <a:ext cx="2423160" cy="13258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E6E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281160" y="1527048"/>
            <a:ext cx="2423160" cy="64008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>
              <a:spcAft>
                <a:spcPts val="600"/>
              </a:spcAft>
            </a:pPr>
            <a:r>
              <a:rPr sz="3600" b="1">
                <a:solidFill>
                  <a:srgbClr val="0A6FD1"/>
                </a:solidFill>
                <a:latin typeface="Calibri"/>
              </a:rPr>
              <a:t>%95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372600" y="2167128"/>
            <a:ext cx="224028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>
              <a:spcAft>
                <a:spcPts val="600"/>
              </a:spcAft>
            </a:pPr>
            <a:r>
              <a:rPr sz="1250" b="0">
                <a:solidFill>
                  <a:srgbClr val="5B677A"/>
                </a:solidFill>
                <a:latin typeface="Calibri"/>
              </a:rPr>
              <a:t>güven aralıkları (bootstrap)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02920" y="3063240"/>
            <a:ext cx="5486400" cy="3108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5875">
            <a:solidFill>
              <a:srgbClr val="E6E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502920" y="3227832"/>
            <a:ext cx="73152" cy="457200"/>
          </a:xfrm>
          <a:prstGeom prst="rect">
            <a:avLst/>
          </a:prstGeom>
          <a:solidFill>
            <a:srgbClr val="0A6F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04088" y="3172968"/>
            <a:ext cx="516636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0F172A"/>
                </a:solidFill>
                <a:latin typeface="Calibri"/>
              </a:rPr>
              <a:t>Ölçütler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85800" y="3630168"/>
            <a:ext cx="5166360" cy="246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1000">
                <a:solidFill>
                  <a:srgbClr val="0A6FD1"/>
                </a:solidFill>
                <a:latin typeface="Calibri"/>
              </a:rPr>
              <a:t>● </a:t>
            </a:r>
            <a:r>
              <a:rPr b="1" sz="1500">
                <a:solidFill>
                  <a:srgbClr val="0F172A"/>
                </a:solidFill>
                <a:latin typeface="Calibri"/>
              </a:rPr>
              <a:t>F1: </a:t>
            </a:r>
            <a:r>
              <a:rPr sz="1500">
                <a:solidFill>
                  <a:srgbClr val="0F172A"/>
                </a:solidFill>
                <a:latin typeface="Calibri"/>
              </a:rPr>
              <a:t>hasar türünü doğru bulma (precision + recall dengesi)</a:t>
            </a:r>
          </a:p>
          <a:p>
            <a:pPr>
              <a:spcAft>
                <a:spcPts val="400"/>
              </a:spcAft>
            </a:pPr>
            <a:r>
              <a:rPr sz="1000">
                <a:solidFill>
                  <a:srgbClr val="0A6FD1"/>
                </a:solidFill>
                <a:latin typeface="Calibri"/>
              </a:rPr>
              <a:t>● </a:t>
            </a:r>
            <a:r>
              <a:rPr b="1" sz="1500">
                <a:solidFill>
                  <a:srgbClr val="0F172A"/>
                </a:solidFill>
                <a:latin typeface="Calibri"/>
              </a:rPr>
              <a:t>Yakalama: </a:t>
            </a:r>
            <a:r>
              <a:rPr sz="1500">
                <a:solidFill>
                  <a:srgbClr val="0F172A"/>
                </a:solidFill>
                <a:latin typeface="Calibri"/>
              </a:rPr>
              <a:t>hasarlı fotoğrafta en az bir hasar bulma</a:t>
            </a:r>
          </a:p>
          <a:p>
            <a:pPr>
              <a:spcAft>
                <a:spcPts val="400"/>
              </a:spcAft>
            </a:pPr>
            <a:r>
              <a:rPr sz="1000">
                <a:solidFill>
                  <a:srgbClr val="0A6FD1"/>
                </a:solidFill>
                <a:latin typeface="Calibri"/>
              </a:rPr>
              <a:t>● </a:t>
            </a:r>
            <a:r>
              <a:rPr b="1" sz="1500">
                <a:solidFill>
                  <a:srgbClr val="0F172A"/>
                </a:solidFill>
                <a:latin typeface="Calibri"/>
              </a:rPr>
              <a:t>Yanlış alarm: </a:t>
            </a:r>
            <a:r>
              <a:rPr sz="1500">
                <a:solidFill>
                  <a:srgbClr val="0F172A"/>
                </a:solidFill>
                <a:latin typeface="Calibri"/>
              </a:rPr>
              <a:t>sağlam araçta hasar görme (düşük = iyi)</a:t>
            </a:r>
          </a:p>
          <a:p>
            <a:pPr>
              <a:spcAft>
                <a:spcPts val="400"/>
              </a:spcAft>
            </a:pPr>
            <a:r>
              <a:rPr sz="1000">
                <a:solidFill>
                  <a:srgbClr val="0A6FD1"/>
                </a:solidFill>
                <a:latin typeface="Calibri"/>
              </a:rPr>
              <a:t>● </a:t>
            </a:r>
            <a:r>
              <a:rPr b="1" sz="1500">
                <a:solidFill>
                  <a:srgbClr val="0F172A"/>
                </a:solidFill>
                <a:latin typeface="Calibri"/>
              </a:rPr>
              <a:t>Süre: </a:t>
            </a:r>
            <a:r>
              <a:rPr sz="1500">
                <a:solidFill>
                  <a:srgbClr val="0F172A"/>
                </a:solidFill>
                <a:latin typeface="Calibri"/>
              </a:rPr>
              <a:t>fotoğraf başına işlem süresi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217920" y="3063240"/>
            <a:ext cx="5486400" cy="3108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5875">
            <a:solidFill>
              <a:srgbClr val="E6E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6217920" y="3227832"/>
            <a:ext cx="73152" cy="457200"/>
          </a:xfrm>
          <a:prstGeom prst="rect">
            <a:avLst/>
          </a:prstGeom>
          <a:solidFill>
            <a:srgbClr val="0F8A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6419088" y="3172968"/>
            <a:ext cx="516636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0F172A"/>
                </a:solidFill>
                <a:latin typeface="Calibri"/>
              </a:rPr>
              <a:t>Dürüstlük kuralları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00800" y="3630168"/>
            <a:ext cx="5166360" cy="246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1000">
                <a:solidFill>
                  <a:srgbClr val="0F8A4B"/>
                </a:solidFill>
                <a:latin typeface="Calibri"/>
              </a:rPr>
              <a:t>● </a:t>
            </a:r>
            <a:r>
              <a:rPr sz="1500">
                <a:solidFill>
                  <a:srgbClr val="0F172A"/>
                </a:solidFill>
                <a:latin typeface="Calibri"/>
              </a:rPr>
              <a:t>Test fotoğrafları eğitimde kullanılmadı</a:t>
            </a:r>
          </a:p>
          <a:p>
            <a:pPr>
              <a:spcAft>
                <a:spcPts val="400"/>
              </a:spcAft>
            </a:pPr>
            <a:r>
              <a:rPr sz="1000">
                <a:solidFill>
                  <a:srgbClr val="0F8A4B"/>
                </a:solidFill>
                <a:latin typeface="Calibri"/>
              </a:rPr>
              <a:t>● </a:t>
            </a:r>
            <a:r>
              <a:rPr sz="1500">
                <a:solidFill>
                  <a:srgbClr val="0F172A"/>
                </a:solidFill>
                <a:latin typeface="Calibri"/>
              </a:rPr>
              <a:t>Eşikler bir kez seçildi, test setine göre ayarlanmadı</a:t>
            </a:r>
          </a:p>
          <a:p>
            <a:pPr>
              <a:spcAft>
                <a:spcPts val="400"/>
              </a:spcAft>
            </a:pPr>
            <a:r>
              <a:rPr sz="1000">
                <a:solidFill>
                  <a:srgbClr val="0F8A4B"/>
                </a:solidFill>
                <a:latin typeface="Calibri"/>
              </a:rPr>
              <a:t>● </a:t>
            </a:r>
            <a:r>
              <a:rPr sz="1500">
                <a:solidFill>
                  <a:srgbClr val="0F172A"/>
                </a:solidFill>
                <a:latin typeface="Calibri"/>
              </a:rPr>
              <a:t>Hata ayıklama: önişleme, int8 ve çözünürlük ayrı ayrı ölçüldü</a:t>
            </a:r>
          </a:p>
          <a:p>
            <a:pPr>
              <a:spcAft>
                <a:spcPts val="400"/>
              </a:spcAft>
            </a:pPr>
            <a:r>
              <a:rPr sz="1000">
                <a:solidFill>
                  <a:srgbClr val="0F8A4B"/>
                </a:solidFill>
                <a:latin typeface="Calibri"/>
              </a:rPr>
              <a:t>● </a:t>
            </a:r>
            <a:r>
              <a:rPr sz="1500">
                <a:solidFill>
                  <a:srgbClr val="0F172A"/>
                </a:solidFill>
                <a:latin typeface="Calibri"/>
              </a:rPr>
              <a:t>Tüm ham çıktılar ve kodlar Hugging Face’te yayımlandı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81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FFD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109728"/>
            <a:ext cx="91440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1">
                <a:solidFill>
                  <a:srgbClr val="FFD000"/>
                </a:solidFill>
                <a:latin typeface="Calibri"/>
              </a:rPr>
              <a:t>SONUÇLAR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329184"/>
            <a:ext cx="10607040" cy="5943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2700" b="1">
                <a:solidFill>
                  <a:srgbClr val="FFFFFF"/>
                </a:solidFill>
                <a:latin typeface="Calibri"/>
              </a:rPr>
              <a:t>Sonuç: yeni model ile yanlış alarm 2,6 kat azaldı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32720" y="6473952"/>
            <a:ext cx="1645920" cy="2743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5B677A"/>
                </a:solidFill>
                <a:latin typeface="Calibri"/>
              </a:rPr>
              <a:t>Çekicin · 6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371600"/>
            <a:ext cx="2743200" cy="13258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E6E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2920" y="1481328"/>
            <a:ext cx="2743200" cy="64008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>
              <a:spcAft>
                <a:spcPts val="600"/>
              </a:spcAft>
            </a:pPr>
            <a:r>
              <a:rPr sz="3600" b="1">
                <a:solidFill>
                  <a:srgbClr val="0A6FD1"/>
                </a:solidFill>
                <a:latin typeface="Calibri"/>
              </a:rPr>
              <a:t>0,588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2121408"/>
            <a:ext cx="256032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>
              <a:spcAft>
                <a:spcPts val="600"/>
              </a:spcAft>
            </a:pPr>
            <a:r>
              <a:rPr sz="1250" b="0">
                <a:solidFill>
                  <a:srgbClr val="5B677A"/>
                </a:solidFill>
                <a:latin typeface="Calibri"/>
              </a:rPr>
              <a:t>F1 · “İkisi birlikte” (önce 0,519)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429000" y="1371600"/>
            <a:ext cx="2743200" cy="13258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E6E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3429000" y="1481328"/>
            <a:ext cx="2743200" cy="64008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>
              <a:spcAft>
                <a:spcPts val="600"/>
              </a:spcAft>
            </a:pPr>
            <a:r>
              <a:rPr sz="3600" b="1">
                <a:solidFill>
                  <a:srgbClr val="0A6FD1"/>
                </a:solidFill>
                <a:latin typeface="Calibri"/>
              </a:rPr>
              <a:t>%86,4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520440" y="2121408"/>
            <a:ext cx="256032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>
              <a:spcAft>
                <a:spcPts val="600"/>
              </a:spcAft>
            </a:pPr>
            <a:r>
              <a:rPr sz="1250" b="0">
                <a:solidFill>
                  <a:srgbClr val="5B677A"/>
                </a:solidFill>
                <a:latin typeface="Calibri"/>
              </a:rPr>
              <a:t>hasar yakalama (önce %85,8)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55080" y="1371600"/>
            <a:ext cx="2743200" cy="13258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E6E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355080" y="1481328"/>
            <a:ext cx="2743200" cy="64008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>
              <a:spcAft>
                <a:spcPts val="600"/>
              </a:spcAft>
            </a:pPr>
            <a:r>
              <a:rPr sz="3600" b="1">
                <a:solidFill>
                  <a:srgbClr val="0F8A4B"/>
                </a:solidFill>
                <a:latin typeface="Calibri"/>
              </a:rPr>
              <a:t>%20,5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46520" y="2121408"/>
            <a:ext cx="256032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>
              <a:spcAft>
                <a:spcPts val="600"/>
              </a:spcAft>
            </a:pPr>
            <a:r>
              <a:rPr sz="1250" b="0">
                <a:solidFill>
                  <a:srgbClr val="5B677A"/>
                </a:solidFill>
                <a:latin typeface="Calibri"/>
              </a:rPr>
              <a:t>sağlam araçta yanlış alarm (önce %53,6)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281160" y="1371600"/>
            <a:ext cx="2423160" cy="132588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5875">
            <a:solidFill>
              <a:srgbClr val="E6E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9281160" y="1481328"/>
            <a:ext cx="2423160" cy="64008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>
              <a:spcAft>
                <a:spcPts val="600"/>
              </a:spcAft>
            </a:pPr>
            <a:r>
              <a:rPr sz="3600" b="1">
                <a:solidFill>
                  <a:srgbClr val="0A6FD1"/>
                </a:solidFill>
                <a:latin typeface="Calibri"/>
              </a:rPr>
              <a:t>16 Eki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372600" y="2121408"/>
            <a:ext cx="2240280" cy="5486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>
              <a:spcAft>
                <a:spcPts val="600"/>
              </a:spcAft>
            </a:pPr>
            <a:r>
              <a:rPr sz="1250" b="0">
                <a:solidFill>
                  <a:srgbClr val="5B677A"/>
                </a:solidFill>
                <a:latin typeface="Calibri"/>
              </a:rPr>
              <a:t>2026: yeni model canlıda</a:t>
            </a:r>
          </a:p>
        </p:txBody>
      </p:sp>
      <p:graphicFrame>
        <p:nvGraphicFramePr>
          <p:cNvPr id="20" name="Table 19"/>
          <p:cNvGraphicFramePr>
            <a:graphicFrameLocks noGrp="1"/>
          </p:cNvGraphicFramePr>
          <p:nvPr/>
        </p:nvGraphicFramePr>
        <p:xfrm>
          <a:off x="502920" y="3017520"/>
          <a:ext cx="7498080" cy="2377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23360"/>
                <a:gridCol w="1097280"/>
                <a:gridCol w="1188720"/>
                <a:gridCol w="1188720"/>
              </a:tblGrid>
              <a:tr h="475488">
                <a:tc>
                  <a:txBody>
                    <a:bodyPr/>
                    <a:lstStyle/>
                    <a:p>
                      <a:pPr algn="l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AI Lab modu</a:t>
                      </a:r>
                    </a:p>
                  </a:txBody>
                  <a:tcPr>
                    <a:solidFill>
                      <a:srgbClr val="08111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F1</a:t>
                      </a:r>
                    </a:p>
                  </a:txBody>
                  <a:tcPr>
                    <a:solidFill>
                      <a:srgbClr val="08111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Yakalama</a:t>
                      </a:r>
                    </a:p>
                  </a:txBody>
                  <a:tcPr>
                    <a:solidFill>
                      <a:srgbClr val="08111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14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Yanlış alarm</a:t>
                      </a:r>
                    </a:p>
                  </a:txBody>
                  <a:tcPr>
                    <a:solidFill>
                      <a:srgbClr val="08111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>
                        <a:defRPr sz="1400" b="0">
                          <a:solidFill>
                            <a:srgbClr val="0F172A"/>
                          </a:solidFill>
                          <a:latin typeface="Calibri"/>
                        </a:defRPr>
                      </a:pPr>
                      <a:r>
                        <a:t>Önce: İkisi birlikte (parça + CarDD)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1400" b="0">
                          <a:solidFill>
                            <a:srgbClr val="0F172A"/>
                          </a:solidFill>
                          <a:latin typeface="Calibri"/>
                        </a:defRPr>
                      </a:pPr>
                      <a:r>
                        <a:t>0,519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1400" b="0">
                          <a:solidFill>
                            <a:srgbClr val="0F172A"/>
                          </a:solidFill>
                          <a:latin typeface="Calibri"/>
                        </a:defRPr>
                      </a:pPr>
                      <a:r>
                        <a:t>%85,8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1400" b="0">
                          <a:solidFill>
                            <a:srgbClr val="0F172A"/>
                          </a:solidFill>
                          <a:latin typeface="Calibri"/>
                        </a:defRPr>
                      </a:pPr>
                      <a:r>
                        <a:t>%53,6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>
                        <a:defRPr sz="1400" b="0">
                          <a:solidFill>
                            <a:srgbClr val="0F172A"/>
                          </a:solidFill>
                          <a:latin typeface="Calibri"/>
                        </a:defRPr>
                      </a:pPr>
                      <a:r>
                        <a:t>Önce: yalnızca CarDD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1400" b="0">
                          <a:solidFill>
                            <a:srgbClr val="0F172A"/>
                          </a:solidFill>
                          <a:latin typeface="Calibri"/>
                        </a:defRPr>
                      </a:pPr>
                      <a:r>
                        <a:t>0,524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1400" b="0">
                          <a:solidFill>
                            <a:srgbClr val="0F172A"/>
                          </a:solidFill>
                          <a:latin typeface="Calibri"/>
                        </a:defRPr>
                      </a:pPr>
                      <a:r>
                        <a:t>%79,7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1400" b="0">
                          <a:solidFill>
                            <a:srgbClr val="0F172A"/>
                          </a:solidFill>
                          <a:latin typeface="Calibri"/>
                        </a:defRPr>
                      </a:pPr>
                      <a:r>
                        <a:t>%27,7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>
                        <a:defRPr sz="1400" b="0">
                          <a:solidFill>
                            <a:srgbClr val="0F172A"/>
                          </a:solidFill>
                          <a:latin typeface="Calibri"/>
                        </a:defRPr>
                      </a:pPr>
                      <a:r>
                        <a:t>Yeni: yalnızca YOLO11m hasar modeli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1400" b="0">
                          <a:solidFill>
                            <a:srgbClr val="0F172A"/>
                          </a:solidFill>
                          <a:latin typeface="Calibri"/>
                        </a:defRPr>
                      </a:pPr>
                      <a:r>
                        <a:t>0,550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1400" b="0">
                          <a:solidFill>
                            <a:srgbClr val="0F172A"/>
                          </a:solidFill>
                          <a:latin typeface="Calibri"/>
                        </a:defRPr>
                      </a:pPr>
                      <a:r>
                        <a:t>%86,4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1400" b="0">
                          <a:solidFill>
                            <a:srgbClr val="0F172A"/>
                          </a:solidFill>
                          <a:latin typeface="Calibri"/>
                        </a:defRPr>
                      </a:pPr>
                      <a:r>
                        <a:t>%20,5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/>
                    <a:lstStyle/>
                    <a:p>
                      <a:pPr algn="l">
                        <a:defRPr sz="1400" b="1">
                          <a:solidFill>
                            <a:srgbClr val="0F172A"/>
                          </a:solidFill>
                          <a:latin typeface="Calibri"/>
                        </a:defRPr>
                      </a:pPr>
                      <a:r>
                        <a:t>Yeni: İkisi birlikte (canlıda)</a:t>
                      </a:r>
                    </a:p>
                  </a:txBody>
                  <a:tcPr>
                    <a:solidFill>
                      <a:srgbClr val="FFF9D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1400" b="1">
                          <a:solidFill>
                            <a:srgbClr val="0F172A"/>
                          </a:solidFill>
                          <a:latin typeface="Calibri"/>
                        </a:defRPr>
                      </a:pPr>
                      <a:r>
                        <a:t>0,588</a:t>
                      </a:r>
                    </a:p>
                  </a:txBody>
                  <a:tcPr>
                    <a:solidFill>
                      <a:srgbClr val="FFF9D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1400" b="1">
                          <a:solidFill>
                            <a:srgbClr val="0F172A"/>
                          </a:solidFill>
                          <a:latin typeface="Calibri"/>
                        </a:defRPr>
                      </a:pPr>
                      <a:r>
                        <a:t>%86,4</a:t>
                      </a:r>
                    </a:p>
                  </a:txBody>
                  <a:tcPr>
                    <a:solidFill>
                      <a:srgbClr val="FFF9DB"/>
                    </a:solidFill>
                  </a:tcPr>
                </a:tc>
                <a:tc>
                  <a:txBody>
                    <a:bodyPr/>
                    <a:lstStyle/>
                    <a:p>
                      <a:pPr algn="r">
                        <a:defRPr sz="1400" b="1">
                          <a:solidFill>
                            <a:srgbClr val="0F172A"/>
                          </a:solidFill>
                          <a:latin typeface="Calibri"/>
                        </a:defRPr>
                      </a:pPr>
                      <a:r>
                        <a:t>%20,5</a:t>
                      </a:r>
                    </a:p>
                  </a:txBody>
                  <a:tcPr>
                    <a:solidFill>
                      <a:srgbClr val="FFF9DB"/>
                    </a:solidFill>
                  </a:tcPr>
                </a:tc>
              </a:tr>
            </a:tbl>
          </a:graphicData>
        </a:graphic>
      </p:graphicFrame>
      <p:sp>
        <p:nvSpPr>
          <p:cNvPr id="21" name="Rounded Rectangle 20"/>
          <p:cNvSpPr/>
          <p:nvPr/>
        </p:nvSpPr>
        <p:spPr>
          <a:xfrm>
            <a:off x="8229600" y="3017520"/>
            <a:ext cx="3474720" cy="3200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5875">
            <a:solidFill>
              <a:srgbClr val="E6E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8229600" y="3182112"/>
            <a:ext cx="73152" cy="457200"/>
          </a:xfrm>
          <a:prstGeom prst="rect">
            <a:avLst/>
          </a:prstGeom>
          <a:solidFill>
            <a:srgbClr val="0F8A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430768" y="3127248"/>
            <a:ext cx="315468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0F172A"/>
                </a:solidFill>
                <a:latin typeface="Calibri"/>
              </a:rPr>
              <a:t>Ne anlama geliyor?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412480" y="3584448"/>
            <a:ext cx="3154680" cy="2560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950">
                <a:solidFill>
                  <a:srgbClr val="0F8A4B"/>
                </a:solidFill>
                <a:latin typeface="Calibri"/>
              </a:rPr>
              <a:t>● </a:t>
            </a:r>
            <a:r>
              <a:rPr sz="1450">
                <a:solidFill>
                  <a:srgbClr val="0F172A"/>
                </a:solidFill>
                <a:latin typeface="Calibri"/>
              </a:rPr>
              <a:t>Sağlam araca “hasarlı” deme 5’te 1’e indi</a:t>
            </a:r>
          </a:p>
          <a:p>
            <a:pPr>
              <a:spcAft>
                <a:spcPts val="400"/>
              </a:spcAft>
            </a:pPr>
            <a:r>
              <a:rPr sz="950">
                <a:solidFill>
                  <a:srgbClr val="0F8A4B"/>
                </a:solidFill>
                <a:latin typeface="Calibri"/>
              </a:rPr>
              <a:t>● </a:t>
            </a:r>
            <a:r>
              <a:rPr sz="1450">
                <a:solidFill>
                  <a:srgbClr val="0F172A"/>
                </a:solidFill>
                <a:latin typeface="Calibri"/>
              </a:rPr>
              <a:t>Hasar yakalama korunurken doğruluk arttı</a:t>
            </a:r>
          </a:p>
          <a:p>
            <a:pPr>
              <a:spcAft>
                <a:spcPts val="400"/>
              </a:spcAft>
            </a:pPr>
            <a:r>
              <a:rPr sz="950">
                <a:solidFill>
                  <a:srgbClr val="0F8A4B"/>
                </a:solidFill>
                <a:latin typeface="Calibri"/>
              </a:rPr>
              <a:t>● </a:t>
            </a:r>
            <a:r>
              <a:rPr sz="1450">
                <a:solidFill>
                  <a:srgbClr val="0F172A"/>
                </a:solidFill>
                <a:latin typeface="Calibri"/>
              </a:rPr>
              <a:t>Parça kutuları yalnızca hasar doğrulanınca gösteriliyor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81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FFD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109728"/>
            <a:ext cx="91440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1">
                <a:solidFill>
                  <a:srgbClr val="FFD000"/>
                </a:solidFill>
                <a:latin typeface="Calibri"/>
              </a:rPr>
              <a:t>ÖRNEKLER (RASTGELE TEST FOTOĞRAFLARI)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329184"/>
            <a:ext cx="10607040" cy="5943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2700" b="1">
                <a:solidFill>
                  <a:srgbClr val="FFFFFF"/>
                </a:solidFill>
                <a:latin typeface="Calibri"/>
              </a:rPr>
              <a:t>Fotoğraflar üzerinde: başarılar ve hatalar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32720" y="6473952"/>
            <a:ext cx="1645920" cy="2743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5B677A"/>
                </a:solidFill>
                <a:latin typeface="Calibri"/>
              </a:rPr>
              <a:t>Çekicin · 7</a:t>
            </a:r>
          </a:p>
        </p:txBody>
      </p:sp>
      <p:pic>
        <p:nvPicPr>
          <p:cNvPr id="8" name="Picture 7" descr="ex_ok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325880"/>
            <a:ext cx="2743200" cy="2057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11480" y="3474720"/>
            <a:ext cx="27432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0F8A4B"/>
                </a:solidFill>
                <a:latin typeface="Calibri"/>
              </a:rPr>
              <a:t>✓ Doğru  ·  #16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11480" y="3840480"/>
            <a:ext cx="2743200" cy="9144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0F172A"/>
                </a:solidFill>
                <a:latin typeface="Calibri"/>
              </a:rPr>
              <a:t>Gerçek: cam kırığı</a:t>
            </a:r>
          </a:p>
          <a:p>
            <a:pPr algn="l">
              <a:spcAft>
                <a:spcPts val="600"/>
              </a:spcAft>
            </a:pPr>
            <a:r>
              <a:rPr sz="1300" b="0">
                <a:solidFill>
                  <a:srgbClr val="0F172A"/>
                </a:solidFill>
                <a:latin typeface="Calibri"/>
              </a:rPr>
              <a:t>Model: cam kırığı</a:t>
            </a:r>
          </a:p>
        </p:txBody>
      </p:sp>
      <p:pic>
        <p:nvPicPr>
          <p:cNvPr id="11" name="Picture 10" descr="ex_partial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19272" y="1325880"/>
            <a:ext cx="2743200" cy="20574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319272" y="3474720"/>
            <a:ext cx="27432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9A6300"/>
                </a:solidFill>
                <a:latin typeface="Calibri"/>
              </a:rPr>
              <a:t>◐ Kısmen  ·  #4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319272" y="3840480"/>
            <a:ext cx="2743200" cy="9144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0F172A"/>
                </a:solidFill>
                <a:latin typeface="Calibri"/>
              </a:rPr>
              <a:t>Gerçek: çatlak, çizik</a:t>
            </a:r>
          </a:p>
          <a:p>
            <a:pPr algn="l">
              <a:spcAft>
                <a:spcPts val="600"/>
              </a:spcAft>
            </a:pPr>
            <a:r>
              <a:rPr sz="1300" b="0">
                <a:solidFill>
                  <a:srgbClr val="0F172A"/>
                </a:solidFill>
                <a:latin typeface="Calibri"/>
              </a:rPr>
              <a:t>Model: çizik</a:t>
            </a:r>
          </a:p>
        </p:txBody>
      </p:sp>
      <p:pic>
        <p:nvPicPr>
          <p:cNvPr id="14" name="Picture 13" descr="ex_extr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27064" y="1325880"/>
            <a:ext cx="2743200" cy="2057400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6227064" y="3474720"/>
            <a:ext cx="27432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9A6300"/>
                </a:solidFill>
                <a:latin typeface="Calibri"/>
              </a:rPr>
              <a:t>+ Fazla tahmin  ·  #2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227064" y="3840480"/>
            <a:ext cx="2743200" cy="9144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0F172A"/>
                </a:solidFill>
                <a:latin typeface="Calibri"/>
              </a:rPr>
              <a:t>Gerçek: çatlak</a:t>
            </a:r>
          </a:p>
          <a:p>
            <a:pPr algn="l">
              <a:spcAft>
                <a:spcPts val="600"/>
              </a:spcAft>
            </a:pPr>
            <a:r>
              <a:rPr sz="1300" b="0">
                <a:solidFill>
                  <a:srgbClr val="0F172A"/>
                </a:solidFill>
                <a:latin typeface="Calibri"/>
              </a:rPr>
              <a:t>Model: çatlak, göçük</a:t>
            </a:r>
          </a:p>
        </p:txBody>
      </p:sp>
      <p:pic>
        <p:nvPicPr>
          <p:cNvPr id="17" name="Picture 16" descr="ex_miss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34856" y="1325880"/>
            <a:ext cx="2743200" cy="154305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9134856" y="2960370"/>
            <a:ext cx="274320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B42318"/>
                </a:solidFill>
                <a:latin typeface="Calibri"/>
              </a:rPr>
              <a:t>✗ Kaçırıldı  ·  #15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134856" y="3326130"/>
            <a:ext cx="2743200" cy="9144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0F172A"/>
                </a:solidFill>
                <a:latin typeface="Calibri"/>
              </a:rPr>
              <a:t>Gerçek: cam kırığı</a:t>
            </a:r>
          </a:p>
          <a:p>
            <a:pPr algn="l">
              <a:spcAft>
                <a:spcPts val="600"/>
              </a:spcAft>
            </a:pPr>
            <a:r>
              <a:rPr sz="1300" b="0">
                <a:solidFill>
                  <a:srgbClr val="0F172A"/>
                </a:solidFill>
                <a:latin typeface="Calibri"/>
              </a:rPr>
              <a:t>Model: hasar bulmadı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11480" y="6080760"/>
            <a:ext cx="11338560" cy="3657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250" b="0">
                <a:solidFill>
                  <a:srgbClr val="5B677A"/>
                </a:solidFill>
                <a:latin typeface="Calibri"/>
              </a:rPr>
              <a:t>Kesikli beyaz kutu = uzmanın işaretlediği gerçek hasar · renkli kutu = model. 48 fotoğrafın tamamı: model-test.html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81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FFD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109728"/>
            <a:ext cx="91440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1">
                <a:solidFill>
                  <a:srgbClr val="FFD000"/>
                </a:solidFill>
                <a:latin typeface="Calibri"/>
              </a:rPr>
              <a:t>KARŞILAŞTIRMA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329184"/>
            <a:ext cx="10607040" cy="5943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2700" b="1">
                <a:solidFill>
                  <a:srgbClr val="FFFFFF"/>
                </a:solidFill>
                <a:latin typeface="Calibri"/>
              </a:rPr>
              <a:t>Uzman modellerle karşılaştırma (aynı 1000 foto)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32720" y="6473952"/>
            <a:ext cx="1645920" cy="2743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5B677A"/>
                </a:solidFill>
                <a:latin typeface="Calibri"/>
              </a:rPr>
              <a:t>Çekicin · 8</a:t>
            </a:r>
          </a:p>
        </p:txBody>
      </p:sp>
      <p:graphicFrame>
        <p:nvGraphicFramePr>
          <p:cNvPr id="8" name="Chart 7"/>
          <p:cNvGraphicFramePr>
            <a:graphicFrameLocks noGrp="1"/>
          </p:cNvGraphicFramePr>
          <p:nvPr/>
        </p:nvGraphicFramePr>
        <p:xfrm>
          <a:off x="365760" y="1188720"/>
          <a:ext cx="8138160" cy="512064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9" name="Rounded Rectangle 8"/>
          <p:cNvSpPr/>
          <p:nvPr/>
        </p:nvSpPr>
        <p:spPr>
          <a:xfrm>
            <a:off x="8686800" y="1280160"/>
            <a:ext cx="3108960" cy="49377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5875">
            <a:solidFill>
              <a:srgbClr val="E6E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686800" y="1444752"/>
            <a:ext cx="73152" cy="457200"/>
          </a:xfrm>
          <a:prstGeom prst="rect">
            <a:avLst/>
          </a:prstGeom>
          <a:solidFill>
            <a:srgbClr val="0A6F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887968" y="1389888"/>
            <a:ext cx="278892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0F172A"/>
                </a:solidFill>
                <a:latin typeface="Calibri"/>
              </a:rPr>
              <a:t>Okuma notları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869680" y="1847088"/>
            <a:ext cx="2788920" cy="4297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750">
                <a:solidFill>
                  <a:srgbClr val="0A6FD1"/>
                </a:solidFill>
                <a:latin typeface="Calibri"/>
              </a:rPr>
              <a:t>● </a:t>
            </a:r>
            <a:r>
              <a:rPr sz="1250">
                <a:solidFill>
                  <a:srgbClr val="0F172A"/>
                </a:solidFill>
                <a:latin typeface="Calibri"/>
              </a:rPr>
              <a:t>Telefonda çalışan modeller arasında en iyi denge: Çekicin “İkisi birlikte”</a:t>
            </a:r>
          </a:p>
          <a:p>
            <a:pPr>
              <a:spcAft>
                <a:spcPts val="400"/>
              </a:spcAft>
            </a:pPr>
            <a:r>
              <a:rPr sz="750">
                <a:solidFill>
                  <a:srgbClr val="0A6FD1"/>
                </a:solidFill>
                <a:latin typeface="Calibri"/>
              </a:rPr>
              <a:t>● </a:t>
            </a:r>
            <a:r>
              <a:rPr sz="1250">
                <a:solidFill>
                  <a:srgbClr val="0F172A"/>
                </a:solidFill>
                <a:latin typeface="Calibri"/>
              </a:rPr>
              <a:t>*Naiscorp: en yüksek F1 ama yalnızca 300 foto, 4,4 sn/foto, 764 MB, kapalı lisans; eğitim verisi test setiyle aynı kaynaktan olabilir</a:t>
            </a:r>
          </a:p>
          <a:p>
            <a:pPr>
              <a:spcAft>
                <a:spcPts val="400"/>
              </a:spcAft>
            </a:pPr>
            <a:r>
              <a:rPr sz="750">
                <a:solidFill>
                  <a:srgbClr val="0A6FD1"/>
                </a:solidFill>
                <a:latin typeface="Calibri"/>
              </a:rPr>
              <a:t>● </a:t>
            </a:r>
            <a:r>
              <a:rPr sz="1250">
                <a:solidFill>
                  <a:srgbClr val="0F172A"/>
                </a:solidFill>
                <a:latin typeface="Calibri"/>
              </a:rPr>
              <a:t>ViT her fotoğrafa hasar diyor: sağlam araçların %95’inde alarm</a:t>
            </a:r>
          </a:p>
          <a:p>
            <a:pPr>
              <a:spcAft>
                <a:spcPts val="400"/>
              </a:spcAft>
            </a:pPr>
            <a:r>
              <a:rPr sz="750">
                <a:solidFill>
                  <a:srgbClr val="0A6FD1"/>
                </a:solidFill>
                <a:latin typeface="Calibri"/>
              </a:rPr>
              <a:t>● </a:t>
            </a:r>
            <a:r>
              <a:rPr sz="1250">
                <a:solidFill>
                  <a:srgbClr val="0F172A"/>
                </a:solidFill>
                <a:latin typeface="Calibri"/>
              </a:rPr>
              <a:t>Parça modelleri (tatar) tür ayırmıyor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81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FFD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109728"/>
            <a:ext cx="91440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1">
                <a:solidFill>
                  <a:srgbClr val="FFD000"/>
                </a:solidFill>
                <a:latin typeface="Calibri"/>
              </a:rPr>
              <a:t>PAZAR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329184"/>
            <a:ext cx="10607040" cy="5943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2700" b="1">
                <a:solidFill>
                  <a:srgbClr val="FFFFFF"/>
                </a:solidFill>
                <a:latin typeface="Calibri"/>
              </a:rPr>
              <a:t>Ticari çözümler: pazar nerede?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32720" y="6473952"/>
            <a:ext cx="1645920" cy="2743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5B677A"/>
                </a:solidFill>
                <a:latin typeface="Calibri"/>
              </a:rPr>
              <a:t>Çekicin · 9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457200" y="1325880"/>
          <a:ext cx="11247120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11680"/>
                <a:gridCol w="3566160"/>
                <a:gridCol w="2834640"/>
                <a:gridCol w="2834640"/>
              </a:tblGrid>
              <a:tr h="640080"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Firma</a:t>
                      </a:r>
                    </a:p>
                  </a:txBody>
                  <a:tcPr>
                    <a:solidFill>
                      <a:srgbClr val="08111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Ne yapar</a:t>
                      </a:r>
                    </a:p>
                  </a:txBody>
                  <a:tcPr>
                    <a:solidFill>
                      <a:srgbClr val="08111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Beyan edilen</a:t>
                      </a:r>
                    </a:p>
                  </a:txBody>
                  <a:tcPr>
                    <a:solidFill>
                      <a:srgbClr val="08111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FFFFFF"/>
                          </a:solidFill>
                          <a:latin typeface="Calibri"/>
                        </a:defRPr>
                      </a:pPr>
                      <a:r>
                        <a:t>Çekicin için not</a:t>
                      </a:r>
                    </a:p>
                  </a:txBody>
                  <a:tcPr>
                    <a:solidFill>
                      <a:srgbClr val="08111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0F172A"/>
                          </a:solidFill>
                          <a:latin typeface="Calibri"/>
                        </a:defRPr>
                      </a:pPr>
                      <a:r>
                        <a:t>Tractable (UK)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  <a:latin typeface="Calibri"/>
                        </a:defRPr>
                      </a:pPr>
                      <a:r>
                        <a:t>Sigortalı fotoğrafından hasar + onarım maliyeti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  <a:latin typeface="Calibri"/>
                        </a:defRPr>
                      </a:pPr>
                      <a:r>
                        <a:t>~%95 doğruluk; ilk 100 sigortacının 25’i müşteri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  <a:latin typeface="Calibri"/>
                        </a:defRPr>
                      </a:pPr>
                      <a:r>
                        <a:t>Kapalı, ücretli; poliçe akışına benzer hedef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0F172A"/>
                          </a:solidFill>
                          <a:latin typeface="Calibri"/>
                        </a:defRPr>
                      </a:pPr>
                      <a:r>
                        <a:t>Inspektlabs (US)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  <a:latin typeface="Calibri"/>
                        </a:defRPr>
                      </a:pPr>
                      <a:r>
                        <a:t>Foto/video denetim, 21 hasar türü, 163 parça, API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  <a:latin typeface="Calibri"/>
                        </a:defRPr>
                      </a:pPr>
                      <a:r>
                        <a:t>%90–95 (nadir durumlar hariç)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  <a:latin typeface="Calibri"/>
                        </a:defRPr>
                      </a:pPr>
                      <a:r>
                        <a:t>Denetim başına ücret; foto kalite kontrolü iyi fikir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0F172A"/>
                          </a:solidFill>
                          <a:latin typeface="Calibri"/>
                        </a:defRPr>
                      </a:pPr>
                      <a:r>
                        <a:t>Monk (FR, ACV)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  <a:latin typeface="Calibri"/>
                        </a:defRPr>
                      </a:pPr>
                      <a:r>
                        <a:t>Telefonla 360° tarama, SDK/API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  <a:latin typeface="Calibri"/>
                        </a:defRPr>
                      </a:pPr>
                      <a:r>
                        <a:t>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  <a:latin typeface="Calibri"/>
                        </a:defRPr>
                      </a:pPr>
                      <a:r>
                        <a:t>Kiralama ve bayi odaklı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0F172A"/>
                          </a:solidFill>
                          <a:latin typeface="Calibri"/>
                        </a:defRPr>
                      </a:pPr>
                      <a:r>
                        <a:t>UVeye (US/IL)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  <a:latin typeface="Calibri"/>
                        </a:defRPr>
                      </a:pPr>
                      <a:r>
                        <a:t>Donanım geçitleri: gövde, lastik, alt takım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  <a:latin typeface="Calibri"/>
                        </a:defRPr>
                      </a:pPr>
                      <a:r>
                        <a:t>700+ lokasyon, ayda 3M+ tarama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  <a:latin typeface="Calibri"/>
                        </a:defRPr>
                      </a:pPr>
                      <a:r>
                        <a:t>Sabit tesis; yol kenarına uygun değil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>
                        <a:defRPr sz="1300" b="1">
                          <a:solidFill>
                            <a:srgbClr val="0F172A"/>
                          </a:solidFill>
                          <a:latin typeface="Calibri"/>
                        </a:defRPr>
                      </a:pPr>
                      <a:r>
                        <a:t>ProovStation (FR)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  <a:latin typeface="Calibri"/>
                        </a:defRPr>
                      </a:pPr>
                      <a:r>
                        <a:t>Geçişli tarama istasyonu + Michelin lastik analizi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  <a:latin typeface="Calibri"/>
                        </a:defRPr>
                      </a:pPr>
                      <a:r>
                        <a:t>—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 sz="1300" b="0">
                          <a:solidFill>
                            <a:srgbClr val="0F172A"/>
                          </a:solidFill>
                          <a:latin typeface="Calibri"/>
                        </a:defRPr>
                      </a:pPr>
                      <a:r>
                        <a:t>Servis ve filo tesisleri için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457200" y="5349240"/>
            <a:ext cx="11247120" cy="109728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5B677A"/>
                </a:solidFill>
                <a:latin typeface="Calibri"/>
              </a:rPr>
              <a:t>Ticari oranlar kendi beyanlarıdır ve farklı ölçütlerle verilir; bizim testimizle doğrudan karşılaştırılamaz. </a:t>
            </a:r>
          </a:p>
          <a:p>
            <a:pPr algn="l">
              <a:spcAft>
                <a:spcPts val="600"/>
              </a:spcAft>
            </a:pPr>
            <a:r>
              <a:rPr sz="1500" b="1">
                <a:solidFill>
                  <a:srgbClr val="0F172A"/>
                </a:solidFill>
                <a:latin typeface="Calibri"/>
              </a:rPr>
              <a:t>Çekicin’in farkı: </a:t>
            </a:r>
            <a:r>
              <a:rPr sz="1500" b="0">
                <a:solidFill>
                  <a:srgbClr val="0F172A"/>
                </a:solidFill>
                <a:latin typeface="Calibri"/>
              </a:rPr>
              <a:t>ücretsiz/açık modeller, telefonda çalışma (KVKK), çekici akışına özel çıktı (çekici gerekli mi, hangi ekipman) ve Çekicin fotoğraflarıyla yeniden eğitim.</a:t>
            </a:r>
          </a:p>
          <a:p>
            <a:pPr algn="l">
              <a:spcAft>
                <a:spcPts val="600"/>
              </a:spcAft>
            </a:pPr>
            <a:r>
              <a:rPr sz="1100" b="0">
                <a:solidFill>
                  <a:srgbClr val="5B677A"/>
                </a:solidFill>
                <a:latin typeface="Calibri"/>
              </a:rPr>
              <a:t>Kaynaklar: Inspektlabs, USA Today, Analytics Insight, TimesTech, Binariks (Eyl–Eki 2026).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81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FFD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109728"/>
            <a:ext cx="91440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1">
                <a:solidFill>
                  <a:srgbClr val="FFD000"/>
                </a:solidFill>
                <a:latin typeface="Calibri"/>
              </a:rPr>
              <a:t>ÖZET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329184"/>
            <a:ext cx="10607040" cy="5943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2700" b="1">
                <a:solidFill>
                  <a:srgbClr val="FFFFFF"/>
                </a:solidFill>
                <a:latin typeface="Calibri"/>
              </a:rPr>
              <a:t>Kavram haritası: modül bir bakışta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32720" y="6473952"/>
            <a:ext cx="1645920" cy="2743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5B677A"/>
                </a:solidFill>
                <a:latin typeface="Calibri"/>
              </a:rPr>
              <a:t>Çekicin · 10</a:t>
            </a:r>
          </a:p>
        </p:txBody>
      </p:sp>
      <p:pic>
        <p:nvPicPr>
          <p:cNvPr id="8" name="Picture 7" descr="concept-map-tr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60" y="1143000"/>
            <a:ext cx="8778240" cy="54864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81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FFD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109728"/>
            <a:ext cx="91440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1">
                <a:solidFill>
                  <a:srgbClr val="FFD000"/>
                </a:solidFill>
                <a:latin typeface="Calibri"/>
              </a:rPr>
              <a:t>DEMO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329184"/>
            <a:ext cx="10607040" cy="5943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2700" b="1">
                <a:solidFill>
                  <a:srgbClr val="FFFFFF"/>
                </a:solidFill>
                <a:latin typeface="Calibri"/>
              </a:rPr>
              <a:t>Canlı demo: kendiniz deneyin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32720" y="6473952"/>
            <a:ext cx="1645920" cy="2743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5B677A"/>
                </a:solidFill>
                <a:latin typeface="Calibri"/>
              </a:rPr>
              <a:t>Çekicin · 11</a:t>
            </a:r>
          </a:p>
        </p:txBody>
      </p:sp>
      <p:pic>
        <p:nvPicPr>
          <p:cNvPr id="8" name="Picture 7" descr="page_gallery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480" y="1234440"/>
            <a:ext cx="7680960" cy="4800600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8321040" y="1234440"/>
            <a:ext cx="3474720" cy="310896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5875">
            <a:solidFill>
              <a:srgbClr val="E6E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8321040" y="1399032"/>
            <a:ext cx="73152" cy="457200"/>
          </a:xfrm>
          <a:prstGeom prst="rect">
            <a:avLst/>
          </a:prstGeom>
          <a:solidFill>
            <a:srgbClr val="0F8A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522208" y="1344168"/>
            <a:ext cx="315468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0F172A"/>
                </a:solidFill>
                <a:latin typeface="Calibri"/>
              </a:rPr>
              <a:t>Bağlantılar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503920" y="1801368"/>
            <a:ext cx="3154680" cy="2468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750">
                <a:solidFill>
                  <a:srgbClr val="0F8A4B"/>
                </a:solidFill>
                <a:latin typeface="Calibri"/>
              </a:rPr>
              <a:t>● </a:t>
            </a:r>
            <a:r>
              <a:rPr sz="1250">
                <a:solidFill>
                  <a:srgbClr val="0F172A"/>
                </a:solidFill>
                <a:latin typeface="Calibri"/>
              </a:rPr>
              <a:t>Model testi: ai-lab/model-test.html</a:t>
            </a:r>
          </a:p>
          <a:p>
            <a:pPr>
              <a:spcAft>
                <a:spcPts val="400"/>
              </a:spcAft>
            </a:pPr>
            <a:r>
              <a:rPr sz="750">
                <a:solidFill>
                  <a:srgbClr val="0F8A4B"/>
                </a:solidFill>
                <a:latin typeface="Calibri"/>
              </a:rPr>
              <a:t>● </a:t>
            </a:r>
            <a:r>
              <a:rPr sz="1250">
                <a:solidFill>
                  <a:srgbClr val="0F172A"/>
                </a:solidFill>
                <a:latin typeface="Calibri"/>
              </a:rPr>
              <a:t>AI Lab: ai-lab/index.html</a:t>
            </a:r>
          </a:p>
          <a:p>
            <a:pPr>
              <a:spcAft>
                <a:spcPts val="400"/>
              </a:spcAft>
            </a:pPr>
            <a:r>
              <a:rPr sz="750">
                <a:solidFill>
                  <a:srgbClr val="0F8A4B"/>
                </a:solidFill>
                <a:latin typeface="Calibri"/>
              </a:rPr>
              <a:t>● </a:t>
            </a:r>
            <a:r>
              <a:rPr sz="1250">
                <a:solidFill>
                  <a:srgbClr val="0F172A"/>
                </a:solidFill>
                <a:latin typeface="Calibri"/>
              </a:rPr>
              <a:t>1000 foto testi: ai-lab/benchmark-1000.html</a:t>
            </a:r>
          </a:p>
          <a:p>
            <a:pPr>
              <a:spcAft>
                <a:spcPts val="400"/>
              </a:spcAft>
            </a:pPr>
            <a:r>
              <a:rPr sz="750">
                <a:solidFill>
                  <a:srgbClr val="0F8A4B"/>
                </a:solidFill>
                <a:latin typeface="Calibri"/>
              </a:rPr>
              <a:t>● </a:t>
            </a:r>
            <a:r>
              <a:rPr sz="1250">
                <a:solidFill>
                  <a:srgbClr val="0F172A"/>
                </a:solidFill>
                <a:latin typeface="Calibri"/>
              </a:rPr>
              <a:t>Ana site: sosa123454321-cekicin-site.static.hf.space</a:t>
            </a:r>
          </a:p>
        </p:txBody>
      </p:sp>
      <p:pic>
        <p:nvPicPr>
          <p:cNvPr id="13" name="Picture 12" descr="qr_model_tes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4480560"/>
            <a:ext cx="1737360" cy="1737360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8321040" y="6217920"/>
            <a:ext cx="3474720" cy="2743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ctr">
              <a:spcAft>
                <a:spcPts val="600"/>
              </a:spcAft>
            </a:pPr>
            <a:r>
              <a:rPr sz="1100" b="0">
                <a:solidFill>
                  <a:srgbClr val="5B677A"/>
                </a:solidFill>
                <a:latin typeface="Calibri"/>
              </a:rPr>
              <a:t>QR: model testi sayfası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81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FFD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109728"/>
            <a:ext cx="91440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1">
                <a:solidFill>
                  <a:srgbClr val="FFD000"/>
                </a:solidFill>
                <a:latin typeface="Calibri"/>
              </a:rPr>
              <a:t>SINIRLAR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329184"/>
            <a:ext cx="10607040" cy="5943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2700" b="1">
                <a:solidFill>
                  <a:srgbClr val="FFFFFF"/>
                </a:solidFill>
                <a:latin typeface="Calibri"/>
              </a:rPr>
              <a:t>Sınırlar: dürüst değerlendirme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32720" y="6473952"/>
            <a:ext cx="1645920" cy="2743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5B677A"/>
                </a:solidFill>
                <a:latin typeface="Calibri"/>
              </a:rPr>
              <a:t>Çekicin · 12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371600"/>
            <a:ext cx="5486400" cy="47548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5875">
            <a:solidFill>
              <a:srgbClr val="E6E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02920" y="1536192"/>
            <a:ext cx="73152" cy="457200"/>
          </a:xfrm>
          <a:prstGeom prst="rect">
            <a:avLst/>
          </a:prstGeom>
          <a:solidFill>
            <a:srgbClr val="B423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04088" y="1481328"/>
            <a:ext cx="516636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0F172A"/>
                </a:solidFill>
                <a:latin typeface="Calibri"/>
              </a:rPr>
              <a:t>Bugünkü sınırlar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1938528"/>
            <a:ext cx="516636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1000">
                <a:solidFill>
                  <a:srgbClr val="B42318"/>
                </a:solidFill>
                <a:latin typeface="Calibri"/>
              </a:rPr>
              <a:t>● </a:t>
            </a:r>
            <a:r>
              <a:rPr sz="1500">
                <a:solidFill>
                  <a:srgbClr val="0F172A"/>
                </a:solidFill>
                <a:latin typeface="Calibri"/>
              </a:rPr>
              <a:t>Ön değerlendirmedir, ekspertiz raporu değildir</a:t>
            </a:r>
          </a:p>
          <a:p>
            <a:pPr>
              <a:spcAft>
                <a:spcPts val="400"/>
              </a:spcAft>
            </a:pPr>
            <a:r>
              <a:rPr sz="1000">
                <a:solidFill>
                  <a:srgbClr val="B42318"/>
                </a:solidFill>
                <a:latin typeface="Calibri"/>
              </a:rPr>
              <a:t>● </a:t>
            </a:r>
            <a:r>
              <a:rPr sz="1500">
                <a:solidFill>
                  <a:srgbClr val="0F172A"/>
                </a:solidFill>
                <a:latin typeface="Calibri"/>
              </a:rPr>
              <a:t>Mekanik ve iç hasarlar fotoğrafta görünmez</a:t>
            </a:r>
          </a:p>
          <a:p>
            <a:pPr>
              <a:spcAft>
                <a:spcPts val="400"/>
              </a:spcAft>
            </a:pPr>
            <a:r>
              <a:rPr sz="1000">
                <a:solidFill>
                  <a:srgbClr val="B42318"/>
                </a:solidFill>
                <a:latin typeface="Calibri"/>
              </a:rPr>
              <a:t>● </a:t>
            </a:r>
            <a:r>
              <a:rPr sz="1500">
                <a:solidFill>
                  <a:srgbClr val="0F172A"/>
                </a:solidFill>
                <a:latin typeface="Calibri"/>
              </a:rPr>
              <a:t>Maliyetler örnek; gerçek parça ve işçilik fiyatı gerekli</a:t>
            </a:r>
          </a:p>
          <a:p>
            <a:pPr>
              <a:spcAft>
                <a:spcPts val="400"/>
              </a:spcAft>
            </a:pPr>
            <a:r>
              <a:rPr sz="1000">
                <a:solidFill>
                  <a:srgbClr val="B42318"/>
                </a:solidFill>
                <a:latin typeface="Calibri"/>
              </a:rPr>
              <a:t>● </a:t>
            </a:r>
            <a:r>
              <a:rPr sz="1500">
                <a:solidFill>
                  <a:srgbClr val="0F172A"/>
                </a:solidFill>
                <a:latin typeface="Calibri"/>
              </a:rPr>
              <a:t>Test fotoğrafları Çekicin’in kendi fotoğrafları değil</a:t>
            </a:r>
          </a:p>
          <a:p>
            <a:pPr>
              <a:spcAft>
                <a:spcPts val="400"/>
              </a:spcAft>
            </a:pPr>
            <a:r>
              <a:rPr sz="1000">
                <a:solidFill>
                  <a:srgbClr val="B42318"/>
                </a:solidFill>
                <a:latin typeface="Calibri"/>
              </a:rPr>
              <a:t>● </a:t>
            </a:r>
            <a:r>
              <a:rPr sz="1500">
                <a:solidFill>
                  <a:srgbClr val="0F172A"/>
                </a:solidFill>
                <a:latin typeface="Calibri"/>
              </a:rPr>
              <a:t>Sağlam araçta hâlâ %20 yanlış alarm</a:t>
            </a:r>
          </a:p>
          <a:p>
            <a:pPr>
              <a:spcAft>
                <a:spcPts val="400"/>
              </a:spcAft>
            </a:pPr>
            <a:r>
              <a:rPr sz="1000">
                <a:solidFill>
                  <a:srgbClr val="B42318"/>
                </a:solidFill>
                <a:latin typeface="Calibri"/>
              </a:rPr>
              <a:t>● </a:t>
            </a:r>
            <a:r>
              <a:rPr sz="1500">
                <a:solidFill>
                  <a:srgbClr val="0F172A"/>
                </a:solidFill>
                <a:latin typeface="Calibri"/>
              </a:rPr>
              <a:t>Lisans: CarDD tabanlı ağırlıklar ticari olmayan kullanım içindir; ticari kullanım için Çekicin verisiyle yeniden eğitim gerekir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217920" y="1371600"/>
            <a:ext cx="5486400" cy="47548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5875">
            <a:solidFill>
              <a:srgbClr val="E6E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6217920" y="1536192"/>
            <a:ext cx="73152" cy="457200"/>
          </a:xfrm>
          <a:prstGeom prst="rect">
            <a:avLst/>
          </a:prstGeom>
          <a:solidFill>
            <a:srgbClr val="0F8A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419088" y="1481328"/>
            <a:ext cx="516636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0F172A"/>
                </a:solidFill>
                <a:latin typeface="Calibri"/>
              </a:rPr>
              <a:t>Nasıl aşılır?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400800" y="1938528"/>
            <a:ext cx="516636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1000">
                <a:solidFill>
                  <a:srgbClr val="0F8A4B"/>
                </a:solidFill>
                <a:latin typeface="Calibri"/>
              </a:rPr>
              <a:t>● </a:t>
            </a:r>
            <a:r>
              <a:rPr sz="1500">
                <a:solidFill>
                  <a:srgbClr val="0F172A"/>
                </a:solidFill>
                <a:latin typeface="Calibri"/>
              </a:rPr>
              <a:t>KVKK onaylı Çekicin fotoğraflarıyla yeniden eğitim (veri seti hazır: cekicin-damage-collected)</a:t>
            </a:r>
          </a:p>
          <a:p>
            <a:pPr>
              <a:spcAft>
                <a:spcPts val="400"/>
              </a:spcAft>
            </a:pPr>
            <a:r>
              <a:rPr sz="1000">
                <a:solidFill>
                  <a:srgbClr val="0F8A4B"/>
                </a:solidFill>
                <a:latin typeface="Calibri"/>
              </a:rPr>
              <a:t>● </a:t>
            </a:r>
            <a:r>
              <a:rPr sz="1500">
                <a:solidFill>
                  <a:srgbClr val="0F172A"/>
                </a:solidFill>
                <a:latin typeface="Calibri"/>
              </a:rPr>
              <a:t>Diji Alfa / tedarikçi fiyat listesi ile maliyet kalibrasyonu</a:t>
            </a:r>
          </a:p>
          <a:p>
            <a:pPr>
              <a:spcAft>
                <a:spcPts val="400"/>
              </a:spcAft>
            </a:pPr>
            <a:r>
              <a:rPr sz="1000">
                <a:solidFill>
                  <a:srgbClr val="0F8A4B"/>
                </a:solidFill>
                <a:latin typeface="Calibri"/>
              </a:rPr>
              <a:t>● </a:t>
            </a:r>
            <a:r>
              <a:rPr sz="1500">
                <a:solidFill>
                  <a:srgbClr val="0F172A"/>
                </a:solidFill>
                <a:latin typeface="Calibri"/>
              </a:rPr>
              <a:t>Fotoğraf kalite kontrolü (bulanık, karanlık, uzak)</a:t>
            </a:r>
          </a:p>
          <a:p>
            <a:pPr>
              <a:spcAft>
                <a:spcPts val="400"/>
              </a:spcAft>
            </a:pPr>
            <a:r>
              <a:rPr sz="1000">
                <a:solidFill>
                  <a:srgbClr val="0F8A4B"/>
                </a:solidFill>
                <a:latin typeface="Calibri"/>
              </a:rPr>
              <a:t>● </a:t>
            </a:r>
            <a:r>
              <a:rPr sz="1500">
                <a:solidFill>
                  <a:srgbClr val="0F172A"/>
                </a:solidFill>
                <a:latin typeface="Calibri"/>
              </a:rPr>
              <a:t>Belirsiz durumda bulut ikinci görüş + insan onayı</a:t>
            </a:r>
          </a:p>
          <a:p>
            <a:pPr>
              <a:spcAft>
                <a:spcPts val="400"/>
              </a:spcAft>
            </a:pPr>
            <a:r>
              <a:rPr sz="1000">
                <a:solidFill>
                  <a:srgbClr val="0F8A4B"/>
                </a:solidFill>
                <a:latin typeface="Calibri"/>
              </a:rPr>
              <a:t>● </a:t>
            </a:r>
            <a:r>
              <a:rPr sz="1500">
                <a:solidFill>
                  <a:srgbClr val="0F172A"/>
                </a:solidFill>
                <a:latin typeface="Calibri"/>
              </a:rPr>
              <a:t>Pilotta gerçek sonuçlarla ölçüm ve eşik ayarı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81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FFD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109728"/>
            <a:ext cx="91440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1">
                <a:solidFill>
                  <a:srgbClr val="FFD000"/>
                </a:solidFill>
                <a:latin typeface="Calibri"/>
              </a:rPr>
              <a:t>SONRAKI ADIMLAR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329184"/>
            <a:ext cx="10607040" cy="5943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2700" b="1">
                <a:solidFill>
                  <a:srgbClr val="FFFFFF"/>
                </a:solidFill>
                <a:latin typeface="Calibri"/>
              </a:rPr>
              <a:t>Yol haritası ve pilot planı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32720" y="6473952"/>
            <a:ext cx="1645920" cy="2743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5B677A"/>
                </a:solidFill>
                <a:latin typeface="Calibri"/>
              </a:rPr>
              <a:t>Çekicin · 13</a:t>
            </a:r>
          </a:p>
        </p:txBody>
      </p:sp>
      <p:sp>
        <p:nvSpPr>
          <p:cNvPr id="8" name="Chevron 7"/>
          <p:cNvSpPr/>
          <p:nvPr/>
        </p:nvSpPr>
        <p:spPr>
          <a:xfrm>
            <a:off x="411480" y="1463040"/>
            <a:ext cx="2743200" cy="731520"/>
          </a:xfrm>
          <a:prstGeom prst="chevron">
            <a:avLst/>
          </a:prstGeom>
          <a:solidFill>
            <a:srgbClr val="0A6F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1536192"/>
            <a:ext cx="2286000" cy="59436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Calibri"/>
              </a:rPr>
              <a:t>0–1 ay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FFFFFF"/>
                </a:solidFill>
                <a:latin typeface="Calibri"/>
              </a:rPr>
              <a:t>Entegrasyon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11480" y="2468880"/>
            <a:ext cx="2743200" cy="27432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5875">
            <a:solidFill>
              <a:srgbClr val="E6E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411480" y="2633472"/>
            <a:ext cx="73152" cy="457200"/>
          </a:xfrm>
          <a:prstGeom prst="rect">
            <a:avLst/>
          </a:prstGeom>
          <a:solidFill>
            <a:srgbClr val="0A6F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12648" y="2578608"/>
            <a:ext cx="242316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0F172A"/>
                </a:solidFill>
                <a:latin typeface="Calibri"/>
              </a:rPr>
              <a:t>Entegrasyon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4360" y="3035808"/>
            <a:ext cx="242316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900">
                <a:solidFill>
                  <a:srgbClr val="0A6FD1"/>
                </a:solidFill>
                <a:latin typeface="Calibri"/>
              </a:rPr>
              <a:t>● </a:t>
            </a:r>
            <a:r>
              <a:rPr sz="1400">
                <a:solidFill>
                  <a:srgbClr val="0F172A"/>
                </a:solidFill>
                <a:latin typeface="Calibri"/>
              </a:rPr>
              <a:t>Test ortamında API bağlantısı</a:t>
            </a:r>
          </a:p>
          <a:p>
            <a:pPr>
              <a:spcAft>
                <a:spcPts val="400"/>
              </a:spcAft>
            </a:pPr>
            <a:r>
              <a:rPr sz="900">
                <a:solidFill>
                  <a:srgbClr val="0A6FD1"/>
                </a:solidFill>
                <a:latin typeface="Calibri"/>
              </a:rPr>
              <a:t>● </a:t>
            </a:r>
            <a:r>
              <a:rPr sz="1400">
                <a:solidFill>
                  <a:srgbClr val="0F172A"/>
                </a:solidFill>
                <a:latin typeface="Calibri"/>
              </a:rPr>
              <a:t>Talep fotoğrafında ön ekspertiz</a:t>
            </a:r>
          </a:p>
          <a:p>
            <a:pPr>
              <a:spcAft>
                <a:spcPts val="400"/>
              </a:spcAft>
            </a:pPr>
            <a:r>
              <a:rPr sz="900">
                <a:solidFill>
                  <a:srgbClr val="0A6FD1"/>
                </a:solidFill>
                <a:latin typeface="Calibri"/>
              </a:rPr>
              <a:t>● </a:t>
            </a:r>
            <a:r>
              <a:rPr sz="1400">
                <a:solidFill>
                  <a:srgbClr val="0F172A"/>
                </a:solidFill>
                <a:latin typeface="Calibri"/>
              </a:rPr>
              <a:t>Sürücü ekranında hasar özeti</a:t>
            </a:r>
          </a:p>
        </p:txBody>
      </p:sp>
      <p:sp>
        <p:nvSpPr>
          <p:cNvPr id="14" name="Chevron 13"/>
          <p:cNvSpPr/>
          <p:nvPr/>
        </p:nvSpPr>
        <p:spPr>
          <a:xfrm>
            <a:off x="3319272" y="1463040"/>
            <a:ext cx="2743200" cy="731520"/>
          </a:xfrm>
          <a:prstGeom prst="chevron">
            <a:avLst/>
          </a:prstGeom>
          <a:solidFill>
            <a:srgbClr val="7C3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593592" y="1536192"/>
            <a:ext cx="2286000" cy="59436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Calibri"/>
              </a:rPr>
              <a:t>1–3 ay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FFFFFF"/>
                </a:solidFill>
                <a:latin typeface="Calibri"/>
              </a:rPr>
              <a:t>Veri ve eğitim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319272" y="2468880"/>
            <a:ext cx="2743200" cy="27432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5875">
            <a:solidFill>
              <a:srgbClr val="E6E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3319272" y="2633472"/>
            <a:ext cx="73152" cy="457200"/>
          </a:xfrm>
          <a:prstGeom prst="rect">
            <a:avLst/>
          </a:prstGeom>
          <a:solidFill>
            <a:srgbClr val="7C3AE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520440" y="2578608"/>
            <a:ext cx="242316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0F172A"/>
                </a:solidFill>
                <a:latin typeface="Calibri"/>
              </a:rPr>
              <a:t>Veri ve eğitim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502152" y="3035808"/>
            <a:ext cx="242316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900">
                <a:solidFill>
                  <a:srgbClr val="7C3AED"/>
                </a:solidFill>
                <a:latin typeface="Calibri"/>
              </a:rPr>
              <a:t>● </a:t>
            </a:r>
            <a:r>
              <a:rPr sz="1400">
                <a:solidFill>
                  <a:srgbClr val="0F172A"/>
                </a:solidFill>
                <a:latin typeface="Calibri"/>
              </a:rPr>
              <a:t>KVKK onaylı fotoğraf toplama</a:t>
            </a:r>
          </a:p>
          <a:p>
            <a:pPr>
              <a:spcAft>
                <a:spcPts val="400"/>
              </a:spcAft>
            </a:pPr>
            <a:r>
              <a:rPr sz="900">
                <a:solidFill>
                  <a:srgbClr val="7C3AED"/>
                </a:solidFill>
                <a:latin typeface="Calibri"/>
              </a:rPr>
              <a:t>● </a:t>
            </a:r>
            <a:r>
              <a:rPr sz="1400">
                <a:solidFill>
                  <a:srgbClr val="0F172A"/>
                </a:solidFill>
                <a:latin typeface="Calibri"/>
              </a:rPr>
              <a:t>Çekicin verisiyle yeniden eğitim</a:t>
            </a:r>
          </a:p>
          <a:p>
            <a:pPr>
              <a:spcAft>
                <a:spcPts val="400"/>
              </a:spcAft>
            </a:pPr>
            <a:r>
              <a:rPr sz="900">
                <a:solidFill>
                  <a:srgbClr val="7C3AED"/>
                </a:solidFill>
                <a:latin typeface="Calibri"/>
              </a:rPr>
              <a:t>● </a:t>
            </a:r>
            <a:r>
              <a:rPr sz="1400">
                <a:solidFill>
                  <a:srgbClr val="0F172A"/>
                </a:solidFill>
                <a:latin typeface="Calibri"/>
              </a:rPr>
              <a:t>Gerçek fiyat listesi</a:t>
            </a:r>
          </a:p>
        </p:txBody>
      </p:sp>
      <p:sp>
        <p:nvSpPr>
          <p:cNvPr id="20" name="Chevron 19"/>
          <p:cNvSpPr/>
          <p:nvPr/>
        </p:nvSpPr>
        <p:spPr>
          <a:xfrm>
            <a:off x="6227064" y="1463040"/>
            <a:ext cx="2743200" cy="731520"/>
          </a:xfrm>
          <a:prstGeom prst="chevron">
            <a:avLst/>
          </a:prstGeom>
          <a:solidFill>
            <a:srgbClr val="0F8A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501384" y="1536192"/>
            <a:ext cx="2286000" cy="59436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Calibri"/>
              </a:rPr>
              <a:t>3–6 ay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FFFFFF"/>
                </a:solidFill>
                <a:latin typeface="Calibri"/>
              </a:rPr>
              <a:t>Pilot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6227064" y="2468880"/>
            <a:ext cx="2743200" cy="27432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5875">
            <a:solidFill>
              <a:srgbClr val="E6E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6227064" y="2633472"/>
            <a:ext cx="73152" cy="457200"/>
          </a:xfrm>
          <a:prstGeom prst="rect">
            <a:avLst/>
          </a:prstGeom>
          <a:solidFill>
            <a:srgbClr val="0F8A4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6428232" y="2578608"/>
            <a:ext cx="242316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0F172A"/>
                </a:solidFill>
                <a:latin typeface="Calibri"/>
              </a:rPr>
              <a:t>Pilot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09944" y="3035808"/>
            <a:ext cx="242316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900">
                <a:solidFill>
                  <a:srgbClr val="0F8A4B"/>
                </a:solidFill>
                <a:latin typeface="Calibri"/>
              </a:rPr>
              <a:t>● </a:t>
            </a:r>
            <a:r>
              <a:rPr sz="1400">
                <a:solidFill>
                  <a:srgbClr val="0F172A"/>
                </a:solidFill>
                <a:latin typeface="Calibri"/>
              </a:rPr>
              <a:t>1 şehirde pilot</a:t>
            </a:r>
          </a:p>
          <a:p>
            <a:pPr>
              <a:spcAft>
                <a:spcPts val="400"/>
              </a:spcAft>
            </a:pPr>
            <a:r>
              <a:rPr sz="900">
                <a:solidFill>
                  <a:srgbClr val="0F8A4B"/>
                </a:solidFill>
                <a:latin typeface="Calibri"/>
              </a:rPr>
              <a:t>● </a:t>
            </a:r>
            <a:r>
              <a:rPr sz="1400">
                <a:solidFill>
                  <a:srgbClr val="0F172A"/>
                </a:solidFill>
                <a:latin typeface="Calibri"/>
              </a:rPr>
              <a:t>Teklif süresi ve doğru ekipman ölçümü</a:t>
            </a:r>
          </a:p>
          <a:p>
            <a:pPr>
              <a:spcAft>
                <a:spcPts val="400"/>
              </a:spcAft>
            </a:pPr>
            <a:r>
              <a:rPr sz="900">
                <a:solidFill>
                  <a:srgbClr val="0F8A4B"/>
                </a:solidFill>
                <a:latin typeface="Calibri"/>
              </a:rPr>
              <a:t>● </a:t>
            </a:r>
            <a:r>
              <a:rPr sz="1400">
                <a:solidFill>
                  <a:srgbClr val="0F172A"/>
                </a:solidFill>
                <a:latin typeface="Calibri"/>
              </a:rPr>
              <a:t>Müşteri memnuniyeti</a:t>
            </a:r>
          </a:p>
        </p:txBody>
      </p:sp>
      <p:sp>
        <p:nvSpPr>
          <p:cNvPr id="26" name="Pentagon 25"/>
          <p:cNvSpPr/>
          <p:nvPr/>
        </p:nvSpPr>
        <p:spPr>
          <a:xfrm>
            <a:off x="9134856" y="1463040"/>
            <a:ext cx="2743200" cy="731520"/>
          </a:xfrm>
          <a:prstGeom prst="homePlate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9409176" y="1536192"/>
            <a:ext cx="2286000" cy="594360"/>
          </a:xfrm>
          <a:prstGeom prst="rect">
            <a:avLst/>
          </a:prstGeom>
          <a:noFill/>
        </p:spPr>
        <p:txBody>
          <a:bodyPr wrap="square" anchor="ctr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1">
                <a:solidFill>
                  <a:srgbClr val="FFFFFF"/>
                </a:solidFill>
                <a:latin typeface="Calibri"/>
              </a:rPr>
              <a:t>Fon ve görünürlük</a:t>
            </a:r>
          </a:p>
          <a:p>
            <a:pPr algn="l">
              <a:spcAft>
                <a:spcPts val="600"/>
              </a:spcAft>
            </a:pPr>
            <a:r>
              <a:rPr sz="1200" b="0">
                <a:solidFill>
                  <a:srgbClr val="FFFFFF"/>
                </a:solidFill>
                <a:latin typeface="Calibri"/>
              </a:rPr>
              <a:t>COP31 · AB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134856" y="2468880"/>
            <a:ext cx="2743200" cy="27432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5875">
            <a:solidFill>
              <a:srgbClr val="E6E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9134856" y="2633472"/>
            <a:ext cx="73152" cy="457200"/>
          </a:xfrm>
          <a:prstGeom prst="rect">
            <a:avLst/>
          </a:prstGeom>
          <a:solidFill>
            <a:srgbClr val="EA580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9336024" y="2578608"/>
            <a:ext cx="242316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0F172A"/>
                </a:solidFill>
                <a:latin typeface="Calibri"/>
              </a:rPr>
              <a:t>COP31 · AB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9317736" y="3035808"/>
            <a:ext cx="2423160" cy="21031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400"/>
              </a:spcAft>
            </a:pPr>
            <a:r>
              <a:rPr sz="900">
                <a:solidFill>
                  <a:srgbClr val="EA580C"/>
                </a:solidFill>
                <a:latin typeface="Calibri"/>
              </a:rPr>
              <a:t>● </a:t>
            </a:r>
            <a:r>
              <a:rPr sz="1400">
                <a:solidFill>
                  <a:srgbClr val="0F172A"/>
                </a:solidFill>
                <a:latin typeface="Calibri"/>
              </a:rPr>
              <a:t>10 Kasım 2026 COP31 Enerji ve Ulaşım günü</a:t>
            </a:r>
          </a:p>
          <a:p>
            <a:pPr>
              <a:spcAft>
                <a:spcPts val="400"/>
              </a:spcAft>
            </a:pPr>
            <a:r>
              <a:rPr sz="900">
                <a:solidFill>
                  <a:srgbClr val="EA580C"/>
                </a:solidFill>
                <a:latin typeface="Calibri"/>
              </a:rPr>
              <a:t>● </a:t>
            </a:r>
            <a:r>
              <a:rPr sz="1400">
                <a:solidFill>
                  <a:srgbClr val="0F172A"/>
                </a:solidFill>
                <a:latin typeface="Calibri"/>
              </a:rPr>
              <a:t>TÜBİTAK 1507 / Eurostars (kapanış 4 Mart 2027)</a:t>
            </a:r>
          </a:p>
          <a:p>
            <a:pPr>
              <a:spcAft>
                <a:spcPts val="400"/>
              </a:spcAft>
            </a:pPr>
            <a:r>
              <a:rPr sz="900">
                <a:solidFill>
                  <a:srgbClr val="EA580C"/>
                </a:solidFill>
                <a:latin typeface="Calibri"/>
              </a:rPr>
              <a:t>● </a:t>
            </a:r>
            <a:r>
              <a:rPr sz="1400">
                <a:solidFill>
                  <a:srgbClr val="0F172A"/>
                </a:solidFill>
                <a:latin typeface="Calibri"/>
              </a:rPr>
              <a:t>Ortaklar: PT, PL, HU, RO, IT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11480" y="5486400"/>
            <a:ext cx="11338560" cy="8229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B677A"/>
                </a:solidFill>
                <a:latin typeface="Calibri"/>
              </a:rPr>
              <a:t>Başarı ölçütleri (pilot): teklif süresinde kısalma, yanlış ekipmanla gidilen iş oranı, AI ön ekspertizinin sürücü/servis tarafından onaylanma oranı.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5F8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960120"/>
          </a:xfrm>
          <a:prstGeom prst="rect">
            <a:avLst/>
          </a:prstGeom>
          <a:solidFill>
            <a:srgbClr val="08111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0" y="960120"/>
            <a:ext cx="12191695" cy="54864"/>
          </a:xfrm>
          <a:prstGeom prst="rect">
            <a:avLst/>
          </a:prstGeom>
          <a:solidFill>
            <a:srgbClr val="FFD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502920" y="109728"/>
            <a:ext cx="9144000" cy="32004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100" b="1">
                <a:solidFill>
                  <a:srgbClr val="FFD000"/>
                </a:solidFill>
                <a:latin typeface="Calibri"/>
              </a:rPr>
              <a:t>TOPLANTI IÇIN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02920" y="329184"/>
            <a:ext cx="10607040" cy="59436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2700" b="1">
                <a:solidFill>
                  <a:srgbClr val="FFFFFF"/>
                </a:solidFill>
                <a:latin typeface="Calibri"/>
              </a:rPr>
              <a:t>Çekicin’den ihtiyaç duyduklarımız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332720" y="6473952"/>
            <a:ext cx="1645920" cy="27432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r">
              <a:spcAft>
                <a:spcPts val="600"/>
              </a:spcAft>
            </a:pPr>
            <a:r>
              <a:rPr sz="1000" b="0">
                <a:solidFill>
                  <a:srgbClr val="5B677A"/>
                </a:solidFill>
                <a:latin typeface="Calibri"/>
              </a:rPr>
              <a:t>Çekicin · 14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1371600"/>
            <a:ext cx="3611880" cy="20116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5875">
            <a:solidFill>
              <a:srgbClr val="E6E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02920" y="1536192"/>
            <a:ext cx="73152" cy="457200"/>
          </a:xfrm>
          <a:prstGeom prst="rect">
            <a:avLst/>
          </a:prstGeom>
          <a:solidFill>
            <a:srgbClr val="0A6F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04088" y="1481328"/>
            <a:ext cx="329184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0F172A"/>
                </a:solidFill>
                <a:latin typeface="Calibri"/>
              </a:rPr>
              <a:t>🔌 API test erişimi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4088" y="1938528"/>
            <a:ext cx="3291840" cy="13716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B677A"/>
                </a:solidFill>
                <a:latin typeface="Calibri"/>
              </a:rPr>
              <a:t>Talep fotoğrafını API’ye gönderecek bir test bağlantısı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297680" y="1371600"/>
            <a:ext cx="3611880" cy="20116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5875">
            <a:solidFill>
              <a:srgbClr val="E6E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4297680" y="1536192"/>
            <a:ext cx="73152" cy="457200"/>
          </a:xfrm>
          <a:prstGeom prst="rect">
            <a:avLst/>
          </a:prstGeom>
          <a:solidFill>
            <a:srgbClr val="0A6F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498848" y="1481328"/>
            <a:ext cx="329184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0F172A"/>
                </a:solidFill>
                <a:latin typeface="Calibri"/>
              </a:rPr>
              <a:t>📷 Örnek fotoğraflar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498848" y="1938528"/>
            <a:ext cx="3291840" cy="13716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B677A"/>
                </a:solidFill>
                <a:latin typeface="Calibri"/>
              </a:rPr>
              <a:t>Anonimleştirilmiş, KVKK onaylı 200–500 talep fotoğrafı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92440" y="1371600"/>
            <a:ext cx="3611880" cy="20116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5875">
            <a:solidFill>
              <a:srgbClr val="E6E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ectangle 16"/>
          <p:cNvSpPr/>
          <p:nvPr/>
        </p:nvSpPr>
        <p:spPr>
          <a:xfrm>
            <a:off x="8092440" y="1536192"/>
            <a:ext cx="73152" cy="457200"/>
          </a:xfrm>
          <a:prstGeom prst="rect">
            <a:avLst/>
          </a:prstGeom>
          <a:solidFill>
            <a:srgbClr val="0A6F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293608" y="1481328"/>
            <a:ext cx="329184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0F172A"/>
                </a:solidFill>
                <a:latin typeface="Calibri"/>
              </a:rPr>
              <a:t>💰 Fiyat verisi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293608" y="1938528"/>
            <a:ext cx="3291840" cy="13716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B677A"/>
                </a:solidFill>
                <a:latin typeface="Calibri"/>
              </a:rPr>
              <a:t>Parça ve işçilik fiyat listesi (Diji Alfa / tedarikçiler)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02920" y="3611880"/>
            <a:ext cx="3611880" cy="20116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5875">
            <a:solidFill>
              <a:srgbClr val="E6E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502920" y="3776472"/>
            <a:ext cx="73152" cy="457200"/>
          </a:xfrm>
          <a:prstGeom prst="rect">
            <a:avLst/>
          </a:prstGeom>
          <a:solidFill>
            <a:srgbClr val="0A6F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04088" y="3721608"/>
            <a:ext cx="329184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0F172A"/>
                </a:solidFill>
                <a:latin typeface="Calibri"/>
              </a:rPr>
              <a:t>⏱️ Baz ölçüm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04088" y="4178808"/>
            <a:ext cx="3291840" cy="13716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B677A"/>
                </a:solidFill>
                <a:latin typeface="Calibri"/>
              </a:rPr>
              <a:t>Talep → kabul edilen teklif → varış zaman damgaları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297680" y="3611880"/>
            <a:ext cx="3611880" cy="20116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5875">
            <a:solidFill>
              <a:srgbClr val="E6E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Rectangle 24"/>
          <p:cNvSpPr/>
          <p:nvPr/>
        </p:nvSpPr>
        <p:spPr>
          <a:xfrm>
            <a:off x="4297680" y="3776472"/>
            <a:ext cx="73152" cy="457200"/>
          </a:xfrm>
          <a:prstGeom prst="rect">
            <a:avLst/>
          </a:prstGeom>
          <a:solidFill>
            <a:srgbClr val="0A6F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4498848" y="3721608"/>
            <a:ext cx="329184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0F172A"/>
                </a:solidFill>
                <a:latin typeface="Calibri"/>
              </a:rPr>
              <a:t>🏙️ Pilot şehir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498848" y="4178808"/>
            <a:ext cx="3291840" cy="13716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B677A"/>
                </a:solidFill>
                <a:latin typeface="Calibri"/>
              </a:rPr>
              <a:t>Pilot için bir şehir ve sürücü grubu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092440" y="3611880"/>
            <a:ext cx="3611880" cy="201168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 w="15875">
            <a:solidFill>
              <a:srgbClr val="E6EDF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8092440" y="3776472"/>
            <a:ext cx="73152" cy="457200"/>
          </a:xfrm>
          <a:prstGeom prst="rect">
            <a:avLst/>
          </a:prstGeom>
          <a:solidFill>
            <a:srgbClr val="0A6FD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8293608" y="3721608"/>
            <a:ext cx="329184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0F172A"/>
                </a:solidFill>
                <a:latin typeface="Calibri"/>
              </a:rPr>
              <a:t>🤝 Fon ortaklığı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293608" y="4178808"/>
            <a:ext cx="3291840" cy="13716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B677A"/>
                </a:solidFill>
                <a:latin typeface="Calibri"/>
              </a:rPr>
              <a:t>TÜBİTAK / Eurostars başvurusu için ortak kararı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502920" y="5943600"/>
            <a:ext cx="11155680" cy="457200"/>
          </a:xfrm>
          <a:prstGeom prst="rect">
            <a:avLst/>
          </a:prstGeom>
          <a:noFill/>
        </p:spPr>
        <p:txBody>
          <a:bodyPr wrap="square" anchor="t" lIns="45720" rIns="45720" tIns="27432" bIns="27432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B677A"/>
                </a:solidFill>
                <a:latin typeface="Calibri"/>
              </a:rPr>
              <a:t>Teşekkürler · info@cekicin.com.tr · Demo: https://sosa123454321-cekicin-site.static.hf.space/ai-lab/model-test.html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